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p:regular r:id="rId39"/>
      <p:bold r:id="rId40"/>
      <p:italic r:id="rId41"/>
      <p:boldItalic r:id="rId42"/>
    </p:embeddedFont>
    <p:embeddedFont>
      <p:font typeface="Roboto Medium"/>
      <p:regular r:id="rId43"/>
      <p:bold r:id="rId44"/>
      <p:italic r:id="rId45"/>
      <p:boldItalic r:id="rId46"/>
    </p:embeddedFont>
    <p:embeddedFont>
      <p:font typeface="Darker Grotesque"/>
      <p:regular r:id="rId47"/>
      <p:bold r:id="rId48"/>
    </p:embeddedFont>
    <p:embeddedFont>
      <p:font typeface="Roboto Light"/>
      <p:regular r:id="rId49"/>
      <p:bold r:id="rId50"/>
      <p:italic r:id="rId51"/>
      <p:boldItalic r:id="rId52"/>
    </p:embeddedFont>
    <p:embeddedFont>
      <p:font typeface="Darker Grotesque Black"/>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RobotoMedium-bold.fntdata"/><Relationship Id="rId43" Type="http://schemas.openxmlformats.org/officeDocument/2006/relationships/font" Target="fonts/RobotoMedium-regular.fntdata"/><Relationship Id="rId46" Type="http://schemas.openxmlformats.org/officeDocument/2006/relationships/font" Target="fonts/RobotoMedium-boldItalic.fntdata"/><Relationship Id="rId45" Type="http://schemas.openxmlformats.org/officeDocument/2006/relationships/font" Target="fonts/RobotoMedium-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DarkerGrotesque-bold.fntdata"/><Relationship Id="rId47" Type="http://schemas.openxmlformats.org/officeDocument/2006/relationships/font" Target="fonts/DarkerGrotesque-regular.fntdata"/><Relationship Id="rId49" Type="http://schemas.openxmlformats.org/officeDocument/2006/relationships/font" Target="fonts/Roboto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Light-italic.fntdata"/><Relationship Id="rId50" Type="http://schemas.openxmlformats.org/officeDocument/2006/relationships/font" Target="fonts/RobotoLight-bold.fntdata"/><Relationship Id="rId53" Type="http://schemas.openxmlformats.org/officeDocument/2006/relationships/font" Target="fonts/DarkerGrotesqueBlack-bold.fntdata"/><Relationship Id="rId52" Type="http://schemas.openxmlformats.org/officeDocument/2006/relationships/font" Target="fonts/Roboto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cfcb51bf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0cfcb51bf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cfcb51bf9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0cfcb51bf9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5c1dee5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5c1dee5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ce3e08263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ce3e08263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03ccf2132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03ccf2132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d131f22f4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0d131f22f4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05c1dee5f1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05c1dee5f1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5c1dee5f1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05c1dee5f1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05c1dee5f1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05c1dee5f1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05c1dee5f1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05c1dee5f1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5c1dee5f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05c1dee5f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cfcb51bf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cfcb51bf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05c1dee5f1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05c1dee5f1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05c1dee5f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05c1dee5f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0d131f22f4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0d131f22f4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05c1dee5f1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05c1dee5f1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0b2c6eb2a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0b2c6eb2a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0b2c6eb2a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0b2c6eb2a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0cce546c2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0cce546c2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0b2c6eb2a9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0b2c6eb2a9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0b2c6eb2a9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0b2c6eb2a9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05c1dee5f1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05c1dee5f1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cfcb51bf9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cfcb51bf9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09fe8cf89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09fe8cf89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05c1dee5f1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05c1dee5f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05c1dee5f1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05c1dee5f1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cfcb51bf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cfcb51bf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cfcb51bf9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cfcb51bf9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cfcb51bf9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cfcb51bf9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cfcb51bf9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cfcb51bf9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d131f22f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d131f22f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d131f22f4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0d131f22f4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y 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577075" y="3446650"/>
            <a:ext cx="7710300" cy="511800"/>
          </a:xfrm>
          <a:prstGeom prst="rect">
            <a:avLst/>
          </a:prstGeom>
        </p:spPr>
        <p:txBody>
          <a:bodyPr anchorCtr="0" anchor="b" bIns="91425" lIns="91425" spcFirstLastPara="1" rIns="91425" wrap="square" tIns="91425">
            <a:normAutofit/>
          </a:bodyPr>
          <a:lstStyle>
            <a:lvl1pPr lvl="0">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7075" y="3882250"/>
            <a:ext cx="7635900" cy="441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400"/>
              <a:buFont typeface="Roboto Light"/>
              <a:buNone/>
              <a:defRPr sz="1400">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556947" y="4534750"/>
            <a:ext cx="399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r>
              <a:rPr lang="en"/>
              <a:t>10 February 2024</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1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2" name="Google Shape;62;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 name="Google Shape;6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1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9" name="Google Shape;69;p1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1" name="Shape 71"/>
        <p:cNvGrpSpPr/>
        <p:nvPr/>
      </p:nvGrpSpPr>
      <p:grpSpPr>
        <a:xfrm>
          <a:off x="0" y="0"/>
          <a:ext cx="0" cy="0"/>
          <a:chOff x="0" y="0"/>
          <a:chExt cx="0" cy="0"/>
        </a:xfrm>
      </p:grpSpPr>
      <p:sp>
        <p:nvSpPr>
          <p:cNvPr id="72" name="Google Shape;72;p1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sp>
        <p:nvSpPr>
          <p:cNvPr id="75" name="Google Shape;75;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7" name="Google Shape;77;p1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8" name="Google Shape;78;p1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79" name="Google Shape;7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0" name="Shape 80"/>
        <p:cNvGrpSpPr/>
        <p:nvPr/>
      </p:nvGrpSpPr>
      <p:grpSpPr>
        <a:xfrm>
          <a:off x="0" y="0"/>
          <a:ext cx="0" cy="0"/>
          <a:chOff x="0" y="0"/>
          <a:chExt cx="0" cy="0"/>
        </a:xfrm>
      </p:grpSpPr>
      <p:sp>
        <p:nvSpPr>
          <p:cNvPr id="81" name="Google Shape;81;p1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 name="Shape 83"/>
        <p:cNvGrpSpPr/>
        <p:nvPr/>
      </p:nvGrpSpPr>
      <p:grpSpPr>
        <a:xfrm>
          <a:off x="0" y="0"/>
          <a:ext cx="0" cy="0"/>
          <a:chOff x="0" y="0"/>
          <a:chExt cx="0" cy="0"/>
        </a:xfrm>
      </p:grpSpPr>
      <p:sp>
        <p:nvSpPr>
          <p:cNvPr id="84" name="Google Shape;84;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5" name="Google Shape;85;p2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86" name="Google Shape;8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lvl1pPr lv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 type="body"/>
          </p:nvPr>
        </p:nvSpPr>
        <p:spPr>
          <a:xfrm>
            <a:off x="342600" y="1229700"/>
            <a:ext cx="8520600" cy="29583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16" name="Google Shape;16;p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456900" y="888900"/>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22"/>
          <p:cNvSpPr txBox="1"/>
          <p:nvPr>
            <p:ph type="title"/>
          </p:nvPr>
        </p:nvSpPr>
        <p:spPr>
          <a:xfrm>
            <a:off x="628654"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91" name="Google Shape;91;p22"/>
          <p:cNvSpPr txBox="1"/>
          <p:nvPr>
            <p:ph idx="1" type="body"/>
          </p:nvPr>
        </p:nvSpPr>
        <p:spPr>
          <a:xfrm>
            <a:off x="628654"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600"/>
              </a:spcBef>
              <a:spcAft>
                <a:spcPts val="0"/>
              </a:spcAft>
              <a:buClr>
                <a:schemeClr val="dk1"/>
              </a:buClr>
              <a:buSzPts val="1400"/>
              <a:buChar char="○"/>
              <a:defRPr sz="1100"/>
            </a:lvl2pPr>
            <a:lvl3pPr indent="-317500" lvl="2" marL="1371600" algn="l">
              <a:lnSpc>
                <a:spcPct val="90000"/>
              </a:lnSpc>
              <a:spcBef>
                <a:spcPts val="1600"/>
              </a:spcBef>
              <a:spcAft>
                <a:spcPts val="0"/>
              </a:spcAft>
              <a:buClr>
                <a:schemeClr val="dk1"/>
              </a:buClr>
              <a:buSzPts val="1400"/>
              <a:buChar char="■"/>
              <a:defRPr sz="1100"/>
            </a:lvl3pPr>
            <a:lvl4pPr indent="-317500" lvl="3" marL="1828800" algn="l">
              <a:lnSpc>
                <a:spcPct val="90000"/>
              </a:lnSpc>
              <a:spcBef>
                <a:spcPts val="1600"/>
              </a:spcBef>
              <a:spcAft>
                <a:spcPts val="0"/>
              </a:spcAft>
              <a:buClr>
                <a:schemeClr val="dk1"/>
              </a:buClr>
              <a:buSzPts val="1400"/>
              <a:buChar char="●"/>
              <a:defRPr sz="1100"/>
            </a:lvl4pPr>
            <a:lvl5pPr indent="-317500" lvl="4" marL="2286000" algn="l">
              <a:lnSpc>
                <a:spcPct val="90000"/>
              </a:lnSpc>
              <a:spcBef>
                <a:spcPts val="1600"/>
              </a:spcBef>
              <a:spcAft>
                <a:spcPts val="0"/>
              </a:spcAft>
              <a:buClr>
                <a:schemeClr val="dk1"/>
              </a:buClr>
              <a:buSzPts val="1400"/>
              <a:buChar char="○"/>
              <a:defRPr sz="1100"/>
            </a:lvl5pPr>
            <a:lvl6pPr indent="-317500" lvl="5" marL="2743200" algn="l">
              <a:lnSpc>
                <a:spcPct val="90000"/>
              </a:lnSpc>
              <a:spcBef>
                <a:spcPts val="1600"/>
              </a:spcBef>
              <a:spcAft>
                <a:spcPts val="0"/>
              </a:spcAft>
              <a:buClr>
                <a:schemeClr val="dk1"/>
              </a:buClr>
              <a:buSzPts val="1400"/>
              <a:buChar char="■"/>
              <a:defRPr sz="1100"/>
            </a:lvl6pPr>
            <a:lvl7pPr indent="-317500" lvl="6" marL="3200400" algn="l">
              <a:lnSpc>
                <a:spcPct val="90000"/>
              </a:lnSpc>
              <a:spcBef>
                <a:spcPts val="1600"/>
              </a:spcBef>
              <a:spcAft>
                <a:spcPts val="0"/>
              </a:spcAft>
              <a:buClr>
                <a:schemeClr val="dk1"/>
              </a:buClr>
              <a:buSzPts val="1400"/>
              <a:buChar char="●"/>
              <a:defRPr sz="1100"/>
            </a:lvl7pPr>
            <a:lvl8pPr indent="-317500" lvl="7" marL="3657600" algn="l">
              <a:lnSpc>
                <a:spcPct val="90000"/>
              </a:lnSpc>
              <a:spcBef>
                <a:spcPts val="1600"/>
              </a:spcBef>
              <a:spcAft>
                <a:spcPts val="0"/>
              </a:spcAft>
              <a:buClr>
                <a:schemeClr val="dk1"/>
              </a:buClr>
              <a:buSzPts val="1400"/>
              <a:buChar char="○"/>
              <a:defRPr sz="1100"/>
            </a:lvl8pPr>
            <a:lvl9pPr indent="-317500" lvl="8" marL="4114800" algn="l">
              <a:lnSpc>
                <a:spcPct val="90000"/>
              </a:lnSpc>
              <a:spcBef>
                <a:spcPts val="1600"/>
              </a:spcBef>
              <a:spcAft>
                <a:spcPts val="1600"/>
              </a:spcAft>
              <a:buClr>
                <a:schemeClr val="dk1"/>
              </a:buClr>
              <a:buSzPts val="1400"/>
              <a:buChar char="■"/>
              <a:defRPr sz="1100"/>
            </a:lvl9pPr>
          </a:lstStyle>
          <a:p/>
        </p:txBody>
      </p:sp>
      <p:sp>
        <p:nvSpPr>
          <p:cNvPr id="92" name="Google Shape;92;p22"/>
          <p:cNvSpPr txBox="1"/>
          <p:nvPr>
            <p:ph idx="10" type="dt"/>
          </p:nvPr>
        </p:nvSpPr>
        <p:spPr>
          <a:xfrm>
            <a:off x="628654"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3" name="Google Shape;93;p22"/>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4" name="Google Shape;94;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itments Slide">
  <p:cSld name="SECTION_HEADER_3">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4"/>
          <p:cNvSpPr txBox="1"/>
          <p:nvPr>
            <p:ph idx="1" type="body"/>
          </p:nvPr>
        </p:nvSpPr>
        <p:spPr>
          <a:xfrm>
            <a:off x="342600" y="1229700"/>
            <a:ext cx="8520600" cy="29583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21" name="Google Shape;21;p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p:nvPr/>
        </p:nvSpPr>
        <p:spPr>
          <a:xfrm>
            <a:off x="456900" y="888900"/>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Right">
  <p:cSld name="SECTION_HEADER_2">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342600" y="297325"/>
            <a:ext cx="3944400" cy="1392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 name="Google Shape;25;p5"/>
          <p:cNvSpPr txBox="1"/>
          <p:nvPr>
            <p:ph idx="1" type="body"/>
          </p:nvPr>
        </p:nvSpPr>
        <p:spPr>
          <a:xfrm>
            <a:off x="342600" y="1907175"/>
            <a:ext cx="3944400" cy="22809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26" name="Google Shape;26;p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pic>
        <p:nvPicPr>
          <p:cNvPr id="27" name="Google Shape;27;p5"/>
          <p:cNvPicPr preferRelativeResize="0"/>
          <p:nvPr/>
        </p:nvPicPr>
        <p:blipFill rotWithShape="1">
          <a:blip r:embed="rId3">
            <a:alphaModFix/>
          </a:blip>
          <a:srcRect b="0" l="514" r="504" t="0"/>
          <a:stretch/>
        </p:blipFill>
        <p:spPr>
          <a:xfrm>
            <a:off x="4583400" y="0"/>
            <a:ext cx="4560600" cy="4826625"/>
          </a:xfrm>
          <a:prstGeom prst="rect">
            <a:avLst/>
          </a:prstGeom>
          <a:noFill/>
          <a:ln>
            <a:noFill/>
          </a:ln>
        </p:spPr>
      </p:pic>
      <p:sp>
        <p:nvSpPr>
          <p:cNvPr id="28" name="Google Shape;28;p5"/>
          <p:cNvSpPr/>
          <p:nvPr/>
        </p:nvSpPr>
        <p:spPr>
          <a:xfrm>
            <a:off x="456900" y="1816025"/>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eft">
  <p:cSld name="SECTION_HEADER_2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6"/>
          <p:cNvSpPr txBox="1"/>
          <p:nvPr>
            <p:ph idx="1" type="body"/>
          </p:nvPr>
        </p:nvSpPr>
        <p:spPr>
          <a:xfrm>
            <a:off x="4857450" y="1907175"/>
            <a:ext cx="3982500" cy="22809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32" name="Google Shape;32;p6"/>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pic>
        <p:nvPicPr>
          <p:cNvPr id="33" name="Google Shape;33;p6"/>
          <p:cNvPicPr preferRelativeResize="0"/>
          <p:nvPr/>
        </p:nvPicPr>
        <p:blipFill rotWithShape="1">
          <a:blip r:embed="rId3">
            <a:alphaModFix/>
          </a:blip>
          <a:srcRect b="0" l="514" r="504" t="0"/>
          <a:stretch/>
        </p:blipFill>
        <p:spPr>
          <a:xfrm>
            <a:off x="0" y="0"/>
            <a:ext cx="4560600" cy="4826625"/>
          </a:xfrm>
          <a:prstGeom prst="rect">
            <a:avLst/>
          </a:prstGeom>
          <a:noFill/>
          <a:ln>
            <a:noFill/>
          </a:ln>
        </p:spPr>
      </p:pic>
      <p:sp>
        <p:nvSpPr>
          <p:cNvPr id="34" name="Google Shape;34;p6"/>
          <p:cNvSpPr/>
          <p:nvPr/>
        </p:nvSpPr>
        <p:spPr>
          <a:xfrm>
            <a:off x="4971750" y="1816025"/>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type="blank">
  <p:cSld name="BLANK">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7"/>
          <p:cNvSpPr txBox="1"/>
          <p:nvPr>
            <p:ph idx="1" type="body"/>
          </p:nvPr>
        </p:nvSpPr>
        <p:spPr>
          <a:xfrm>
            <a:off x="573475" y="2150700"/>
            <a:ext cx="7017300" cy="26088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 name="Google Shape;39;p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4">
  <p:cSld name="SECTION_HEADER_4">
    <p:spTree>
      <p:nvGrpSpPr>
        <p:cNvPr id="41" name="Shape 41"/>
        <p:cNvGrpSpPr/>
        <p:nvPr/>
      </p:nvGrpSpPr>
      <p:grpSpPr>
        <a:xfrm>
          <a:off x="0" y="0"/>
          <a:ext cx="0" cy="0"/>
          <a:chOff x="0" y="0"/>
          <a:chExt cx="0" cy="0"/>
        </a:xfrm>
      </p:grpSpPr>
      <p:sp>
        <p:nvSpPr>
          <p:cNvPr id="42" name="Google Shape;42;p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1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0" name="Google Shape;50;p1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2.xml"/><Relationship Id="rId12" Type="http://schemas.openxmlformats.org/officeDocument/2006/relationships/slideLayout" Target="../slideLayouts/slideLayout20.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1pPr>
            <a:lvl2pPr lvl="1">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2pPr>
            <a:lvl3pPr lvl="2">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3pPr>
            <a:lvl4pPr lvl="3">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4pPr>
            <a:lvl5pPr lvl="4">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5pPr>
            <a:lvl6pPr lvl="5">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6pPr>
            <a:lvl7pPr lvl="6">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7pPr>
            <a:lvl8pPr lvl="7">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8pPr>
            <a:lvl9pPr lvl="8">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arker Grotesque"/>
              <a:buChar char="●"/>
              <a:defRPr sz="1800">
                <a:solidFill>
                  <a:schemeClr val="dk2"/>
                </a:solidFill>
                <a:latin typeface="Darker Grotesque"/>
                <a:ea typeface="Darker Grotesque"/>
                <a:cs typeface="Darker Grotesque"/>
                <a:sym typeface="Darker Grotesque"/>
              </a:defRPr>
            </a:lvl1pPr>
            <a:lvl2pPr indent="-317500" lvl="1" marL="9144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2pPr>
            <a:lvl3pPr indent="-317500" lvl="2" marL="13716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3pPr>
            <a:lvl4pPr indent="-317500" lvl="3" marL="18288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4pPr>
            <a:lvl5pPr indent="-317500" lvl="4" marL="22860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5pPr>
            <a:lvl6pPr indent="-317500" lvl="5" marL="27432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6pPr>
            <a:lvl7pPr indent="-317500" lvl="6" marL="32004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7pPr>
            <a:lvl8pPr indent="-317500" lvl="7" marL="36576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8pPr>
            <a:lvl9pPr indent="-317500" lvl="8" marL="41148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9pPr>
          </a:lstStyle>
          <a:p/>
        </p:txBody>
      </p:sp>
      <p:sp>
        <p:nvSpPr>
          <p:cNvPr id="8" name="Google Shape;8;p1"/>
          <p:cNvSpPr txBox="1"/>
          <p:nvPr>
            <p:ph idx="12" type="sldNum"/>
          </p:nvPr>
        </p:nvSpPr>
        <p:spPr>
          <a:xfrm>
            <a:off x="556947" y="4534750"/>
            <a:ext cx="3998700" cy="393600"/>
          </a:xfrm>
          <a:prstGeom prst="rect">
            <a:avLst/>
          </a:prstGeom>
          <a:noFill/>
          <a:ln>
            <a:noFill/>
          </a:ln>
        </p:spPr>
        <p:txBody>
          <a:bodyPr anchorCtr="0" anchor="ctr" bIns="91425" lIns="91425" spcFirstLastPara="1" rIns="91425" wrap="square" tIns="91425">
            <a:normAutofit/>
          </a:bodyPr>
          <a:lstStyle>
            <a:lvl1pPr lvl="0">
              <a:buSzPts val="935"/>
              <a:buNone/>
              <a:defRPr sz="920">
                <a:solidFill>
                  <a:schemeClr val="dk2"/>
                </a:solidFill>
                <a:latin typeface="Roboto Light"/>
                <a:ea typeface="Roboto Light"/>
                <a:cs typeface="Roboto Light"/>
                <a:sym typeface="Roboto Light"/>
              </a:defRPr>
            </a:lvl1pPr>
            <a:lvl2pPr lvl="1">
              <a:buSzPts val="935"/>
              <a:buNone/>
              <a:defRPr sz="920">
                <a:solidFill>
                  <a:schemeClr val="dk2"/>
                </a:solidFill>
                <a:latin typeface="Roboto Light"/>
                <a:ea typeface="Roboto Light"/>
                <a:cs typeface="Roboto Light"/>
                <a:sym typeface="Roboto Light"/>
              </a:defRPr>
            </a:lvl2pPr>
            <a:lvl3pPr lvl="2">
              <a:buSzPts val="935"/>
              <a:buNone/>
              <a:defRPr sz="920">
                <a:solidFill>
                  <a:schemeClr val="dk2"/>
                </a:solidFill>
                <a:latin typeface="Roboto Light"/>
                <a:ea typeface="Roboto Light"/>
                <a:cs typeface="Roboto Light"/>
                <a:sym typeface="Roboto Light"/>
              </a:defRPr>
            </a:lvl3pPr>
            <a:lvl4pPr lvl="3">
              <a:buSzPts val="935"/>
              <a:buNone/>
              <a:defRPr sz="920">
                <a:solidFill>
                  <a:schemeClr val="dk2"/>
                </a:solidFill>
                <a:latin typeface="Roboto Light"/>
                <a:ea typeface="Roboto Light"/>
                <a:cs typeface="Roboto Light"/>
                <a:sym typeface="Roboto Light"/>
              </a:defRPr>
            </a:lvl4pPr>
            <a:lvl5pPr lvl="4">
              <a:buSzPts val="935"/>
              <a:buNone/>
              <a:defRPr sz="920">
                <a:solidFill>
                  <a:schemeClr val="dk2"/>
                </a:solidFill>
                <a:latin typeface="Roboto Light"/>
                <a:ea typeface="Roboto Light"/>
                <a:cs typeface="Roboto Light"/>
                <a:sym typeface="Roboto Light"/>
              </a:defRPr>
            </a:lvl5pPr>
            <a:lvl6pPr lvl="5">
              <a:buSzPts val="935"/>
              <a:buNone/>
              <a:defRPr sz="920">
                <a:solidFill>
                  <a:schemeClr val="dk2"/>
                </a:solidFill>
                <a:latin typeface="Roboto Light"/>
                <a:ea typeface="Roboto Light"/>
                <a:cs typeface="Roboto Light"/>
                <a:sym typeface="Roboto Light"/>
              </a:defRPr>
            </a:lvl6pPr>
            <a:lvl7pPr lvl="6">
              <a:buSzPts val="935"/>
              <a:buNone/>
              <a:defRPr sz="920">
                <a:solidFill>
                  <a:schemeClr val="dk2"/>
                </a:solidFill>
                <a:latin typeface="Roboto Light"/>
                <a:ea typeface="Roboto Light"/>
                <a:cs typeface="Roboto Light"/>
                <a:sym typeface="Roboto Light"/>
              </a:defRPr>
            </a:lvl7pPr>
            <a:lvl8pPr lvl="7">
              <a:buSzPts val="935"/>
              <a:buNone/>
              <a:defRPr sz="920">
                <a:solidFill>
                  <a:schemeClr val="dk2"/>
                </a:solidFill>
                <a:latin typeface="Roboto Light"/>
                <a:ea typeface="Roboto Light"/>
                <a:cs typeface="Roboto Light"/>
                <a:sym typeface="Roboto Light"/>
              </a:defRPr>
            </a:lvl8pPr>
            <a:lvl9pPr lvl="8">
              <a:buSzPts val="935"/>
              <a:buNone/>
              <a:defRPr sz="920">
                <a:solidFill>
                  <a:schemeClr val="dk2"/>
                </a:solidFill>
                <a:latin typeface="Roboto Light"/>
                <a:ea typeface="Roboto Light"/>
                <a:cs typeface="Roboto Light"/>
                <a:sym typeface="Roboto Light"/>
              </a:defRPr>
            </a:lvl9pPr>
          </a:lstStyle>
          <a:p>
            <a:pPr indent="0" lvl="0" marL="0" rtl="0" algn="l">
              <a:spcBef>
                <a:spcPts val="0"/>
              </a:spcBef>
              <a:spcAft>
                <a:spcPts val="0"/>
              </a:spcAft>
              <a:buNone/>
            </a:pPr>
            <a:r>
              <a:rPr lang="en"/>
              <a:t>10 February 2024</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46" name="Google Shape;46;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36.jpg"/><Relationship Id="rId5" Type="http://schemas.openxmlformats.org/officeDocument/2006/relationships/image" Target="../media/image17.jpg"/><Relationship Id="rId6"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sorbonne-universite.fr/en/news/sorbonne-university-unsubscribes-web-science" TargetMode="External"/><Relationship Id="rId4" Type="http://schemas.openxmlformats.org/officeDocument/2006/relationships/image" Target="../media/image24.png"/><Relationship Id="rId5" Type="http://schemas.openxmlformats.org/officeDocument/2006/relationships/hyperlink" Target="https://www.leidenmadtrics.nl/articles/introducing-the-leiden-ranking-open-edition" TargetMode="External"/><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hyperlink" Target="https://openscholarlyinfrastructure.org/" TargetMode="External"/><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zenodo.org/communities/paris_conference_ori_202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hyperlink" Target="https://commons.wikimedia.org/wiki/File:03-perspective_sph%C3%A9rique.JPG" TargetMode="External"/><Relationship Id="rId6" Type="http://schemas.openxmlformats.org/officeDocument/2006/relationships/hyperlink" Target="https://creativecommons.org/licenses/by-sa/3.0/deed.en" TargetMode="External"/><Relationship Id="rId7" Type="http://schemas.openxmlformats.org/officeDocument/2006/relationships/image" Target="../media/image4.png"/><Relationship Id="rId8"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contact@barcelona-declaration.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ommons.wikimedia.org/wiki/File:03-perspective_sph%C3%A9rique.JPG" TargetMode="External"/><Relationship Id="rId4" Type="http://schemas.openxmlformats.org/officeDocument/2006/relationships/hyperlink" Target="https://creativecommons.org/licenses/by-sa/3.0/deed.en" TargetMode="External"/><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sfdora.org/" TargetMode="External"/><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hyperlink" Target="https://graspos.eu/open-science-assessment-framework" TargetMode="External"/><Relationship Id="rId5" Type="http://schemas.openxmlformats.org/officeDocument/2006/relationships/image" Target="../media/image15.png"/><Relationship Id="rId6" Type="http://schemas.openxmlformats.org/officeDocument/2006/relationships/hyperlink" Target="https://opusproject.eu/opus-news/opus-research-assessment-framework-raf-changing-the-way-we-evaluate-research/" TargetMode="External"/><Relationship Id="rId7" Type="http://schemas.openxmlformats.org/officeDocument/2006/relationships/image" Target="../media/image11.png"/><Relationship Id="rId8" Type="http://schemas.openxmlformats.org/officeDocument/2006/relationships/hyperlink" Target="https://handbook.pathos-project.e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
        <p:nvSpPr>
          <p:cNvPr id="100" name="Google Shape;100;p23"/>
          <p:cNvSpPr/>
          <p:nvPr/>
        </p:nvSpPr>
        <p:spPr>
          <a:xfrm>
            <a:off x="0" y="3335825"/>
            <a:ext cx="9144000" cy="1807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01" name="Google Shape;101;p23"/>
          <p:cNvSpPr txBox="1"/>
          <p:nvPr>
            <p:ph idx="4294967295" type="ctrTitle"/>
          </p:nvPr>
        </p:nvSpPr>
        <p:spPr>
          <a:xfrm>
            <a:off x="577075" y="3599050"/>
            <a:ext cx="7710300" cy="511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50">
                <a:solidFill>
                  <a:schemeClr val="lt1"/>
                </a:solidFill>
                <a:latin typeface="Roboto"/>
                <a:ea typeface="Roboto"/>
                <a:cs typeface="Roboto"/>
                <a:sym typeface="Roboto"/>
              </a:rPr>
              <a:t>Bianca Kramer - Sesame Open Science</a:t>
            </a:r>
            <a:endParaRPr sz="2150">
              <a:solidFill>
                <a:schemeClr val="lt1"/>
              </a:solidFill>
              <a:latin typeface="Roboto"/>
              <a:ea typeface="Roboto"/>
              <a:cs typeface="Roboto"/>
              <a:sym typeface="Roboto"/>
            </a:endParaRPr>
          </a:p>
        </p:txBody>
      </p:sp>
      <p:sp>
        <p:nvSpPr>
          <p:cNvPr id="102" name="Google Shape;102;p23"/>
          <p:cNvSpPr txBox="1"/>
          <p:nvPr>
            <p:ph idx="4294967295" type="subTitle"/>
          </p:nvPr>
        </p:nvSpPr>
        <p:spPr>
          <a:xfrm>
            <a:off x="577075" y="4034650"/>
            <a:ext cx="7635900" cy="441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1200"/>
              </a:spcAft>
              <a:buSzPts val="358"/>
              <a:buNone/>
            </a:pPr>
            <a:r>
              <a:rPr lang="en">
                <a:solidFill>
                  <a:schemeClr val="lt1"/>
                </a:solidFill>
                <a:latin typeface="Roboto Light"/>
                <a:ea typeface="Roboto Light"/>
                <a:cs typeface="Roboto Light"/>
                <a:sym typeface="Roboto Light"/>
              </a:rPr>
              <a:t>ІІI International Conference - Open Science and Innovation in Ukraine 2024</a:t>
            </a:r>
            <a:endParaRPr>
              <a:solidFill>
                <a:schemeClr val="lt1"/>
              </a:solidFill>
              <a:latin typeface="Roboto Light"/>
              <a:ea typeface="Roboto Light"/>
              <a:cs typeface="Roboto Light"/>
              <a:sym typeface="Roboto Light"/>
            </a:endParaRPr>
          </a:p>
        </p:txBody>
      </p:sp>
      <p:sp>
        <p:nvSpPr>
          <p:cNvPr id="103" name="Google Shape;103;p23"/>
          <p:cNvSpPr txBox="1"/>
          <p:nvPr/>
        </p:nvSpPr>
        <p:spPr>
          <a:xfrm>
            <a:off x="0" y="457200"/>
            <a:ext cx="9144000" cy="1594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4400">
                <a:solidFill>
                  <a:srgbClr val="494066"/>
                </a:solidFill>
                <a:latin typeface="Roboto"/>
                <a:ea typeface="Roboto"/>
                <a:cs typeface="Roboto"/>
                <a:sym typeface="Roboto"/>
              </a:rPr>
              <a:t>OPEN RESEARCH </a:t>
            </a:r>
            <a:endParaRPr sz="4400">
              <a:solidFill>
                <a:srgbClr val="494066"/>
              </a:solidFill>
              <a:latin typeface="Roboto"/>
              <a:ea typeface="Roboto"/>
              <a:cs typeface="Roboto"/>
              <a:sym typeface="Roboto"/>
            </a:endParaRPr>
          </a:p>
          <a:p>
            <a:pPr indent="457200" lvl="0" marL="0" rtl="0" algn="l">
              <a:spcBef>
                <a:spcPts val="0"/>
              </a:spcBef>
              <a:spcAft>
                <a:spcPts val="0"/>
              </a:spcAft>
              <a:buNone/>
            </a:pPr>
            <a:r>
              <a:rPr lang="en" sz="4400">
                <a:solidFill>
                  <a:srgbClr val="494066"/>
                </a:solidFill>
                <a:latin typeface="Roboto"/>
                <a:ea typeface="Roboto"/>
                <a:cs typeface="Roboto"/>
                <a:sym typeface="Roboto"/>
              </a:rPr>
              <a:t>INFORMATION </a:t>
            </a:r>
            <a:endParaRPr sz="4400">
              <a:solidFill>
                <a:srgbClr val="494066"/>
              </a:solidFill>
              <a:latin typeface="Roboto"/>
              <a:ea typeface="Roboto"/>
              <a:cs typeface="Roboto"/>
              <a:sym typeface="Roboto"/>
            </a:endParaRPr>
          </a:p>
          <a:p>
            <a:pPr indent="0" lvl="0" marL="0" rtl="0" algn="l">
              <a:spcBef>
                <a:spcPts val="0"/>
              </a:spcBef>
              <a:spcAft>
                <a:spcPts val="0"/>
              </a:spcAft>
              <a:buNone/>
            </a:pPr>
            <a:r>
              <a:t/>
            </a:r>
            <a:endParaRPr sz="1600">
              <a:solidFill>
                <a:srgbClr val="60557A"/>
              </a:solidFill>
              <a:latin typeface="Roboto"/>
              <a:ea typeface="Roboto"/>
              <a:cs typeface="Roboto"/>
              <a:sym typeface="Roboto"/>
            </a:endParaRPr>
          </a:p>
        </p:txBody>
      </p:sp>
      <p:sp>
        <p:nvSpPr>
          <p:cNvPr id="104" name="Google Shape;104;p23"/>
          <p:cNvSpPr txBox="1"/>
          <p:nvPr/>
        </p:nvSpPr>
        <p:spPr>
          <a:xfrm>
            <a:off x="0" y="1905000"/>
            <a:ext cx="9144000" cy="1594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3100">
                <a:solidFill>
                  <a:srgbClr val="494066"/>
                </a:solidFill>
                <a:latin typeface="Roboto"/>
                <a:ea typeface="Roboto"/>
                <a:cs typeface="Roboto"/>
                <a:sym typeface="Roboto"/>
              </a:rPr>
              <a:t>importance for research evaluation</a:t>
            </a:r>
            <a:r>
              <a:rPr lang="en" sz="4400">
                <a:solidFill>
                  <a:srgbClr val="494066"/>
                </a:solidFill>
                <a:latin typeface="Roboto"/>
                <a:ea typeface="Roboto"/>
                <a:cs typeface="Roboto"/>
                <a:sym typeface="Roboto"/>
              </a:rPr>
              <a:t> </a:t>
            </a:r>
            <a:endParaRPr sz="4400">
              <a:solidFill>
                <a:srgbClr val="494066"/>
              </a:solidFill>
              <a:latin typeface="Roboto"/>
              <a:ea typeface="Roboto"/>
              <a:cs typeface="Roboto"/>
              <a:sym typeface="Roboto"/>
            </a:endParaRPr>
          </a:p>
          <a:p>
            <a:pPr indent="0" lvl="0" marL="0" rtl="0" algn="l">
              <a:spcBef>
                <a:spcPts val="0"/>
              </a:spcBef>
              <a:spcAft>
                <a:spcPts val="0"/>
              </a:spcAft>
              <a:buNone/>
            </a:pPr>
            <a:r>
              <a:t/>
            </a:r>
            <a:endParaRPr sz="1600">
              <a:solidFill>
                <a:srgbClr val="60557A"/>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importance of  open research information</a:t>
            </a:r>
            <a:endParaRPr/>
          </a:p>
        </p:txBody>
      </p:sp>
      <p:sp>
        <p:nvSpPr>
          <p:cNvPr id="260" name="Google Shape;260;p32"/>
          <p:cNvSpPr txBox="1"/>
          <p:nvPr>
            <p:ph idx="1" type="body"/>
          </p:nvPr>
        </p:nvSpPr>
        <p:spPr>
          <a:xfrm>
            <a:off x="342600" y="1229700"/>
            <a:ext cx="8520600" cy="2958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a:t>Research information: (bibliographic) metadata - including funding information and information on use and impact</a:t>
            </a:r>
            <a:br>
              <a:rPr lang="en"/>
            </a:br>
            <a:endParaRPr/>
          </a:p>
          <a:p>
            <a:pPr indent="-336550" lvl="0" marL="457200" rtl="0" algn="l">
              <a:spcBef>
                <a:spcPts val="0"/>
              </a:spcBef>
              <a:spcAft>
                <a:spcPts val="0"/>
              </a:spcAft>
              <a:buClr>
                <a:schemeClr val="lt1"/>
              </a:buClr>
              <a:buSzPts val="1700"/>
              <a:buChar char="●"/>
            </a:pPr>
            <a:r>
              <a:rPr lang="en">
                <a:solidFill>
                  <a:schemeClr val="lt1"/>
                </a:solidFill>
              </a:rPr>
              <a:t>Used in decision making around strategic priorities, distribution of resources, and evaluation of researchers and institutions</a:t>
            </a:r>
            <a:br>
              <a:rPr lang="en">
                <a:solidFill>
                  <a:schemeClr val="lt1"/>
                </a:solidFill>
              </a:rPr>
            </a:br>
            <a:endParaRPr>
              <a:solidFill>
                <a:schemeClr val="lt1"/>
              </a:solidFill>
            </a:endParaRPr>
          </a:p>
          <a:p>
            <a:pPr indent="-336550" lvl="0" marL="457200" rtl="0" algn="l">
              <a:spcBef>
                <a:spcPts val="0"/>
              </a:spcBef>
              <a:spcAft>
                <a:spcPts val="0"/>
              </a:spcAft>
              <a:buClr>
                <a:schemeClr val="lt1"/>
              </a:buClr>
              <a:buSzPts val="1700"/>
              <a:buChar char="●"/>
            </a:pPr>
            <a:r>
              <a:rPr lang="en">
                <a:solidFill>
                  <a:schemeClr val="lt1"/>
                </a:solidFill>
              </a:rPr>
              <a:t>Used to assess the effect of policies (funders, institutions, government)</a:t>
            </a:r>
            <a:br>
              <a:rPr lang="en">
                <a:solidFill>
                  <a:schemeClr val="lt1"/>
                </a:solidFill>
              </a:rPr>
            </a:br>
            <a:endParaRPr>
              <a:solidFill>
                <a:schemeClr val="lt1"/>
              </a:solidFill>
            </a:endParaRPr>
          </a:p>
          <a:p>
            <a:pPr indent="-336550" lvl="0" marL="457200" rtl="0" algn="l">
              <a:spcBef>
                <a:spcPts val="0"/>
              </a:spcBef>
              <a:spcAft>
                <a:spcPts val="0"/>
              </a:spcAft>
              <a:buClr>
                <a:schemeClr val="lt1"/>
              </a:buClr>
              <a:buSzPts val="1700"/>
              <a:buChar char="●"/>
            </a:pPr>
            <a:r>
              <a:rPr lang="en">
                <a:solidFill>
                  <a:schemeClr val="lt1"/>
                </a:solidFill>
              </a:rPr>
              <a:t>Used by researchers and societal stakeholders to find and assess research results</a:t>
            </a:r>
            <a:endParaRPr>
              <a:solidFill>
                <a:schemeClr val="lt1"/>
              </a:solidFill>
            </a:endParaRPr>
          </a:p>
        </p:txBody>
      </p:sp>
      <p:sp>
        <p:nvSpPr>
          <p:cNvPr id="261" name="Google Shape;261;p32"/>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262" name="Google Shape;262;p32"/>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263" name="Google Shape;263;p32"/>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264" name="Google Shape;264;p32"/>
          <p:cNvGrpSpPr/>
          <p:nvPr/>
        </p:nvGrpSpPr>
        <p:grpSpPr>
          <a:xfrm>
            <a:off x="446775" y="861450"/>
            <a:ext cx="924825" cy="103200"/>
            <a:chOff x="446775" y="861450"/>
            <a:chExt cx="924825" cy="103200"/>
          </a:xfrm>
        </p:grpSpPr>
        <p:sp>
          <p:nvSpPr>
            <p:cNvPr id="265" name="Google Shape;265;p32"/>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266" name="Google Shape;266;p32"/>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pic>
        <p:nvPicPr>
          <p:cNvPr id="267" name="Google Shape;267;p32"/>
          <p:cNvPicPr preferRelativeResize="0"/>
          <p:nvPr/>
        </p:nvPicPr>
        <p:blipFill>
          <a:blip r:embed="rId3">
            <a:alphaModFix/>
          </a:blip>
          <a:stretch>
            <a:fillRect/>
          </a:stretch>
        </p:blipFill>
        <p:spPr>
          <a:xfrm>
            <a:off x="2992750" y="2070650"/>
            <a:ext cx="2890375" cy="2419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33"/>
          <p:cNvGrpSpPr/>
          <p:nvPr/>
        </p:nvGrpSpPr>
        <p:grpSpPr>
          <a:xfrm>
            <a:off x="1191625" y="1034238"/>
            <a:ext cx="6804650" cy="2890938"/>
            <a:chOff x="1191625" y="1034238"/>
            <a:chExt cx="6804650" cy="2890938"/>
          </a:xfrm>
        </p:grpSpPr>
        <p:sp>
          <p:nvSpPr>
            <p:cNvPr id="273" name="Google Shape;273;p33"/>
            <p:cNvSpPr txBox="1"/>
            <p:nvPr/>
          </p:nvSpPr>
          <p:spPr>
            <a:xfrm>
              <a:off x="1191625" y="1070900"/>
              <a:ext cx="3174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450">
                  <a:solidFill>
                    <a:srgbClr val="494066"/>
                  </a:solidFill>
                  <a:latin typeface="Roboto Light"/>
                  <a:ea typeface="Roboto Light"/>
                  <a:cs typeface="Roboto Light"/>
                  <a:sym typeface="Roboto Light"/>
                </a:rPr>
                <a:t>Closed research information</a:t>
              </a:r>
              <a:endParaRPr sz="1300">
                <a:solidFill>
                  <a:srgbClr val="494066"/>
                </a:solidFill>
                <a:latin typeface="Roboto Light"/>
                <a:ea typeface="Roboto Light"/>
                <a:cs typeface="Roboto Light"/>
                <a:sym typeface="Roboto Light"/>
              </a:endParaRPr>
            </a:p>
          </p:txBody>
        </p:sp>
        <p:sp>
          <p:nvSpPr>
            <p:cNvPr id="274" name="Google Shape;274;p33"/>
            <p:cNvSpPr txBox="1"/>
            <p:nvPr/>
          </p:nvSpPr>
          <p:spPr>
            <a:xfrm>
              <a:off x="5317875" y="1034238"/>
              <a:ext cx="26784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450">
                  <a:solidFill>
                    <a:srgbClr val="494066"/>
                  </a:solidFill>
                  <a:latin typeface="Roboto Light"/>
                  <a:ea typeface="Roboto Light"/>
                  <a:cs typeface="Roboto Light"/>
                  <a:sym typeface="Roboto Light"/>
                </a:rPr>
                <a:t>Open research information</a:t>
              </a:r>
              <a:endParaRPr sz="1300">
                <a:solidFill>
                  <a:srgbClr val="494066"/>
                </a:solidFill>
                <a:latin typeface="Roboto Light"/>
                <a:ea typeface="Roboto Light"/>
                <a:cs typeface="Roboto Light"/>
                <a:sym typeface="Roboto Light"/>
              </a:endParaRPr>
            </a:p>
          </p:txBody>
        </p:sp>
        <p:sp>
          <p:nvSpPr>
            <p:cNvPr id="275" name="Google Shape;275;p33"/>
            <p:cNvSpPr/>
            <p:nvPr/>
          </p:nvSpPr>
          <p:spPr>
            <a:xfrm>
              <a:off x="1191750" y="1518275"/>
              <a:ext cx="3174600" cy="2406900"/>
            </a:xfrm>
            <a:prstGeom prst="rect">
              <a:avLst/>
            </a:prstGeom>
            <a:noFill/>
            <a:ln cap="flat" cmpd="sng" w="9525">
              <a:solidFill>
                <a:srgbClr val="756E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276" name="Google Shape;276;p33"/>
            <p:cNvSpPr/>
            <p:nvPr/>
          </p:nvSpPr>
          <p:spPr>
            <a:xfrm>
              <a:off x="5309175" y="1518275"/>
              <a:ext cx="2678400" cy="2406900"/>
            </a:xfrm>
            <a:prstGeom prst="rect">
              <a:avLst/>
            </a:prstGeom>
            <a:noFill/>
            <a:ln cap="flat" cmpd="sng" w="9525">
              <a:solidFill>
                <a:srgbClr val="756E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sp>
        <p:nvSpPr>
          <p:cNvPr id="277" name="Google Shape;277;p33"/>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Research information must be open</a:t>
            </a:r>
            <a:endParaRPr/>
          </a:p>
        </p:txBody>
      </p:sp>
      <p:sp>
        <p:nvSpPr>
          <p:cNvPr id="278" name="Google Shape;278;p3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279" name="Google Shape;279;p33"/>
          <p:cNvSpPr txBox="1"/>
          <p:nvPr/>
        </p:nvSpPr>
        <p:spPr>
          <a:xfrm>
            <a:off x="1305025" y="1591575"/>
            <a:ext cx="3174600" cy="51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rgbClr val="3C3C3B"/>
                </a:solidFill>
                <a:latin typeface="Roboto Light"/>
                <a:ea typeface="Roboto Light"/>
                <a:cs typeface="Roboto Light"/>
                <a:sym typeface="Roboto Light"/>
              </a:rPr>
              <a:t>We are assessing researchers and institutions based on </a:t>
            </a:r>
            <a:r>
              <a:rPr b="1" lang="en" sz="1050">
                <a:solidFill>
                  <a:srgbClr val="756E91"/>
                </a:solidFill>
                <a:latin typeface="Roboto"/>
                <a:ea typeface="Roboto"/>
                <a:cs typeface="Roboto"/>
                <a:sym typeface="Roboto"/>
              </a:rPr>
              <a:t>non-transparent evidence</a:t>
            </a:r>
            <a:r>
              <a:rPr lang="en" sz="1050">
                <a:solidFill>
                  <a:srgbClr val="3C3C3B"/>
                </a:solidFill>
                <a:latin typeface="Roboto Light"/>
                <a:ea typeface="Roboto Light"/>
                <a:cs typeface="Roboto Light"/>
                <a:sym typeface="Roboto Light"/>
              </a:rPr>
              <a:t>...</a:t>
            </a:r>
            <a:endParaRPr sz="1050">
              <a:solidFill>
                <a:srgbClr val="3C3C3B"/>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chemeClr val="dk2"/>
              </a:solidFill>
              <a:latin typeface="Roboto Light"/>
              <a:ea typeface="Roboto Light"/>
              <a:cs typeface="Roboto Light"/>
              <a:sym typeface="Roboto Light"/>
            </a:endParaRPr>
          </a:p>
        </p:txBody>
      </p:sp>
      <p:sp>
        <p:nvSpPr>
          <p:cNvPr id="280" name="Google Shape;280;p33"/>
          <p:cNvSpPr txBox="1"/>
          <p:nvPr/>
        </p:nvSpPr>
        <p:spPr>
          <a:xfrm>
            <a:off x="1305025" y="2277300"/>
            <a:ext cx="2795400" cy="84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rgbClr val="3C3C3B"/>
                </a:solidFill>
                <a:latin typeface="Roboto Light"/>
                <a:ea typeface="Roboto Light"/>
                <a:cs typeface="Roboto Light"/>
                <a:sym typeface="Roboto Light"/>
              </a:rPr>
              <a:t>We are making decisions based on information that is </a:t>
            </a:r>
            <a:r>
              <a:rPr b="1" lang="en" sz="1050">
                <a:solidFill>
                  <a:srgbClr val="756E91"/>
                </a:solidFill>
                <a:latin typeface="Roboto"/>
                <a:ea typeface="Roboto"/>
                <a:cs typeface="Roboto"/>
                <a:sym typeface="Roboto"/>
              </a:rPr>
              <a:t>biased against less privileged languages, geographical regions, and research agendas</a:t>
            </a:r>
            <a:r>
              <a:rPr lang="en" sz="1050">
                <a:solidFill>
                  <a:srgbClr val="3C3C3B"/>
                </a:solidFill>
                <a:latin typeface="Roboto Light"/>
                <a:ea typeface="Roboto Light"/>
                <a:cs typeface="Roboto Light"/>
                <a:sym typeface="Roboto Light"/>
              </a:rPr>
              <a:t>...</a:t>
            </a:r>
            <a:endParaRPr sz="1050">
              <a:solidFill>
                <a:srgbClr val="3C3C3B"/>
              </a:solidFill>
              <a:latin typeface="Roboto Light"/>
              <a:ea typeface="Roboto Light"/>
              <a:cs typeface="Roboto Light"/>
              <a:sym typeface="Roboto Light"/>
            </a:endParaRPr>
          </a:p>
          <a:p>
            <a:pPr indent="0" lvl="0" marL="0" rtl="0" algn="l">
              <a:spcBef>
                <a:spcPts val="0"/>
              </a:spcBef>
              <a:spcAft>
                <a:spcPts val="0"/>
              </a:spcAft>
              <a:buNone/>
            </a:pPr>
            <a:r>
              <a:t/>
            </a:r>
            <a:endParaRPr sz="250">
              <a:solidFill>
                <a:srgbClr val="3C3C3B"/>
              </a:solidFill>
              <a:latin typeface="Roboto Light"/>
              <a:ea typeface="Roboto Light"/>
              <a:cs typeface="Roboto Light"/>
              <a:sym typeface="Roboto Light"/>
            </a:endParaRPr>
          </a:p>
        </p:txBody>
      </p:sp>
      <p:sp>
        <p:nvSpPr>
          <p:cNvPr id="281" name="Google Shape;281;p33"/>
          <p:cNvSpPr txBox="1"/>
          <p:nvPr/>
        </p:nvSpPr>
        <p:spPr>
          <a:xfrm>
            <a:off x="1305025" y="3353520"/>
            <a:ext cx="2795400" cy="51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rgbClr val="3C3C3B"/>
                </a:solidFill>
                <a:latin typeface="Roboto Light"/>
                <a:ea typeface="Roboto Light"/>
                <a:cs typeface="Roboto Light"/>
                <a:sym typeface="Roboto Light"/>
              </a:rPr>
              <a:t>We are monitoring and incentivizing open science using </a:t>
            </a:r>
            <a:r>
              <a:rPr b="1" lang="en" sz="1050">
                <a:solidFill>
                  <a:srgbClr val="756E91"/>
                </a:solidFill>
                <a:latin typeface="Roboto"/>
                <a:ea typeface="Roboto"/>
                <a:cs typeface="Roboto"/>
                <a:sym typeface="Roboto"/>
              </a:rPr>
              <a:t>closed data</a:t>
            </a:r>
            <a:r>
              <a:rPr lang="en" sz="1050">
                <a:solidFill>
                  <a:srgbClr val="756E91"/>
                </a:solidFill>
                <a:latin typeface="Roboto Light"/>
                <a:ea typeface="Roboto Light"/>
                <a:cs typeface="Roboto Light"/>
                <a:sym typeface="Roboto Light"/>
              </a:rPr>
              <a:t>.</a:t>
            </a:r>
            <a:r>
              <a:rPr lang="en" sz="1050">
                <a:solidFill>
                  <a:srgbClr val="3C3C3B"/>
                </a:solidFill>
                <a:latin typeface="Roboto Light"/>
                <a:ea typeface="Roboto Light"/>
                <a:cs typeface="Roboto Light"/>
                <a:sym typeface="Roboto Light"/>
              </a:rPr>
              <a:t>..</a:t>
            </a:r>
            <a:endParaRPr sz="1050">
              <a:solidFill>
                <a:srgbClr val="3C3C3B"/>
              </a:solidFill>
              <a:latin typeface="Roboto Light"/>
              <a:ea typeface="Roboto Light"/>
              <a:cs typeface="Roboto Light"/>
              <a:sym typeface="Roboto Light"/>
            </a:endParaRPr>
          </a:p>
          <a:p>
            <a:pPr indent="0" lvl="0" marL="0" rtl="0" algn="l">
              <a:spcBef>
                <a:spcPts val="0"/>
              </a:spcBef>
              <a:spcAft>
                <a:spcPts val="0"/>
              </a:spcAft>
              <a:buNone/>
            </a:pPr>
            <a:r>
              <a:t/>
            </a:r>
            <a:endParaRPr sz="150">
              <a:solidFill>
                <a:srgbClr val="3C3C3B"/>
              </a:solidFill>
              <a:latin typeface="Roboto Light"/>
              <a:ea typeface="Roboto Light"/>
              <a:cs typeface="Roboto Light"/>
              <a:sym typeface="Roboto Light"/>
            </a:endParaRPr>
          </a:p>
        </p:txBody>
      </p:sp>
      <p:grpSp>
        <p:nvGrpSpPr>
          <p:cNvPr id="282" name="Google Shape;282;p33"/>
          <p:cNvGrpSpPr/>
          <p:nvPr/>
        </p:nvGrpSpPr>
        <p:grpSpPr>
          <a:xfrm>
            <a:off x="4479625" y="2385338"/>
            <a:ext cx="3516650" cy="510300"/>
            <a:chOff x="4479625" y="2385338"/>
            <a:chExt cx="3516650" cy="510300"/>
          </a:xfrm>
        </p:grpSpPr>
        <p:sp>
          <p:nvSpPr>
            <p:cNvPr id="283" name="Google Shape;283;p33"/>
            <p:cNvSpPr txBox="1"/>
            <p:nvPr/>
          </p:nvSpPr>
          <p:spPr>
            <a:xfrm>
              <a:off x="6069375" y="2385338"/>
              <a:ext cx="1926900" cy="51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50">
                  <a:solidFill>
                    <a:srgbClr val="3C3C3B"/>
                  </a:solidFill>
                  <a:latin typeface="Roboto"/>
                  <a:ea typeface="Roboto"/>
                  <a:cs typeface="Roboto"/>
                  <a:sym typeface="Roboto"/>
                </a:rPr>
                <a:t>equitable decision-making requires </a:t>
              </a:r>
              <a:r>
                <a:rPr b="1" lang="en" sz="1050">
                  <a:solidFill>
                    <a:srgbClr val="756E91"/>
                  </a:solidFill>
                  <a:latin typeface="Roboto"/>
                  <a:ea typeface="Roboto"/>
                  <a:cs typeface="Roboto"/>
                  <a:sym typeface="Roboto"/>
                </a:rPr>
                <a:t>inclusive data</a:t>
              </a:r>
              <a:endParaRPr b="1" sz="1050">
                <a:solidFill>
                  <a:srgbClr val="756E91"/>
                </a:solidFill>
                <a:latin typeface="Roboto"/>
                <a:ea typeface="Roboto"/>
                <a:cs typeface="Roboto"/>
                <a:sym typeface="Roboto"/>
              </a:endParaRPr>
            </a:p>
            <a:p>
              <a:pPr indent="0" lvl="0" marL="0" rtl="0" algn="l">
                <a:spcBef>
                  <a:spcPts val="0"/>
                </a:spcBef>
                <a:spcAft>
                  <a:spcPts val="0"/>
                </a:spcAft>
                <a:buNone/>
              </a:pPr>
              <a:r>
                <a:t/>
              </a:r>
              <a:endParaRPr sz="250">
                <a:solidFill>
                  <a:srgbClr val="3C3C3B"/>
                </a:solidFill>
                <a:latin typeface="Roboto Medium"/>
                <a:ea typeface="Roboto Medium"/>
                <a:cs typeface="Roboto Medium"/>
                <a:sym typeface="Roboto Medium"/>
              </a:endParaRPr>
            </a:p>
          </p:txBody>
        </p:sp>
        <p:pic>
          <p:nvPicPr>
            <p:cNvPr id="284" name="Google Shape;284;p33"/>
            <p:cNvPicPr preferRelativeResize="0"/>
            <p:nvPr/>
          </p:nvPicPr>
          <p:blipFill>
            <a:blip r:embed="rId3">
              <a:alphaModFix/>
            </a:blip>
            <a:stretch>
              <a:fillRect/>
            </a:stretch>
          </p:blipFill>
          <p:spPr>
            <a:xfrm>
              <a:off x="4479625" y="2617309"/>
              <a:ext cx="716275" cy="198775"/>
            </a:xfrm>
            <a:prstGeom prst="rect">
              <a:avLst/>
            </a:prstGeom>
            <a:noFill/>
            <a:ln>
              <a:noFill/>
            </a:ln>
          </p:spPr>
        </p:pic>
        <p:pic>
          <p:nvPicPr>
            <p:cNvPr id="285" name="Google Shape;285;p33"/>
            <p:cNvPicPr preferRelativeResize="0"/>
            <p:nvPr/>
          </p:nvPicPr>
          <p:blipFill>
            <a:blip r:embed="rId4">
              <a:alphaModFix/>
            </a:blip>
            <a:stretch>
              <a:fillRect/>
            </a:stretch>
          </p:blipFill>
          <p:spPr>
            <a:xfrm>
              <a:off x="5432548" y="2440900"/>
              <a:ext cx="511763" cy="399188"/>
            </a:xfrm>
            <a:prstGeom prst="rect">
              <a:avLst/>
            </a:prstGeom>
            <a:noFill/>
            <a:ln>
              <a:noFill/>
            </a:ln>
          </p:spPr>
        </p:pic>
      </p:grpSp>
      <p:grpSp>
        <p:nvGrpSpPr>
          <p:cNvPr id="286" name="Google Shape;286;p33"/>
          <p:cNvGrpSpPr/>
          <p:nvPr/>
        </p:nvGrpSpPr>
        <p:grpSpPr>
          <a:xfrm>
            <a:off x="4479625" y="3375925"/>
            <a:ext cx="3516650" cy="510300"/>
            <a:chOff x="4479625" y="3375925"/>
            <a:chExt cx="3516650" cy="510300"/>
          </a:xfrm>
        </p:grpSpPr>
        <p:sp>
          <p:nvSpPr>
            <p:cNvPr id="287" name="Google Shape;287;p33"/>
            <p:cNvSpPr txBox="1"/>
            <p:nvPr/>
          </p:nvSpPr>
          <p:spPr>
            <a:xfrm>
              <a:off x="6069375" y="3375925"/>
              <a:ext cx="1926900" cy="51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50">
                  <a:solidFill>
                    <a:srgbClr val="3C3C3B"/>
                  </a:solidFill>
                  <a:latin typeface="Roboto"/>
                  <a:ea typeface="Roboto"/>
                  <a:cs typeface="Roboto"/>
                  <a:sym typeface="Roboto"/>
                </a:rPr>
                <a:t>open science requires </a:t>
              </a:r>
              <a:endParaRPr b="1" sz="1050">
                <a:solidFill>
                  <a:srgbClr val="3C3C3B"/>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050">
                  <a:solidFill>
                    <a:srgbClr val="756E91"/>
                  </a:solidFill>
                  <a:latin typeface="Roboto"/>
                  <a:ea typeface="Roboto"/>
                  <a:cs typeface="Roboto"/>
                  <a:sym typeface="Roboto"/>
                </a:rPr>
                <a:t>open research information</a:t>
              </a:r>
              <a:endParaRPr b="1" sz="1050">
                <a:solidFill>
                  <a:srgbClr val="756E91"/>
                </a:solidFill>
                <a:latin typeface="Roboto"/>
                <a:ea typeface="Roboto"/>
                <a:cs typeface="Roboto"/>
                <a:sym typeface="Roboto"/>
              </a:endParaRPr>
            </a:p>
            <a:p>
              <a:pPr indent="0" lvl="0" marL="0" rtl="0" algn="l">
                <a:spcBef>
                  <a:spcPts val="0"/>
                </a:spcBef>
                <a:spcAft>
                  <a:spcPts val="0"/>
                </a:spcAft>
                <a:buNone/>
              </a:pPr>
              <a:r>
                <a:t/>
              </a:r>
              <a:endParaRPr b="1" sz="250">
                <a:solidFill>
                  <a:srgbClr val="3C3C3B"/>
                </a:solidFill>
                <a:latin typeface="Roboto"/>
                <a:ea typeface="Roboto"/>
                <a:cs typeface="Roboto"/>
                <a:sym typeface="Roboto"/>
              </a:endParaRPr>
            </a:p>
          </p:txBody>
        </p:sp>
        <p:pic>
          <p:nvPicPr>
            <p:cNvPr id="288" name="Google Shape;288;p33"/>
            <p:cNvPicPr preferRelativeResize="0"/>
            <p:nvPr/>
          </p:nvPicPr>
          <p:blipFill>
            <a:blip r:embed="rId3">
              <a:alphaModFix/>
            </a:blip>
            <a:stretch>
              <a:fillRect/>
            </a:stretch>
          </p:blipFill>
          <p:spPr>
            <a:xfrm>
              <a:off x="4479625" y="3531709"/>
              <a:ext cx="716275" cy="198775"/>
            </a:xfrm>
            <a:prstGeom prst="rect">
              <a:avLst/>
            </a:prstGeom>
            <a:noFill/>
            <a:ln>
              <a:noFill/>
            </a:ln>
          </p:spPr>
        </p:pic>
        <p:pic>
          <p:nvPicPr>
            <p:cNvPr id="289" name="Google Shape;289;p33"/>
            <p:cNvPicPr preferRelativeResize="0"/>
            <p:nvPr/>
          </p:nvPicPr>
          <p:blipFill>
            <a:blip r:embed="rId5">
              <a:alphaModFix/>
            </a:blip>
            <a:stretch>
              <a:fillRect/>
            </a:stretch>
          </p:blipFill>
          <p:spPr>
            <a:xfrm>
              <a:off x="5432548" y="3395897"/>
              <a:ext cx="511763" cy="371893"/>
            </a:xfrm>
            <a:prstGeom prst="rect">
              <a:avLst/>
            </a:prstGeom>
            <a:noFill/>
            <a:ln>
              <a:noFill/>
            </a:ln>
          </p:spPr>
        </p:pic>
      </p:grpSp>
      <p:grpSp>
        <p:nvGrpSpPr>
          <p:cNvPr id="290" name="Google Shape;290;p33"/>
          <p:cNvGrpSpPr/>
          <p:nvPr/>
        </p:nvGrpSpPr>
        <p:grpSpPr>
          <a:xfrm>
            <a:off x="4479625" y="1591563"/>
            <a:ext cx="3516650" cy="510300"/>
            <a:chOff x="4479625" y="1591563"/>
            <a:chExt cx="3516650" cy="510300"/>
          </a:xfrm>
        </p:grpSpPr>
        <p:pic>
          <p:nvPicPr>
            <p:cNvPr id="291" name="Google Shape;291;p33"/>
            <p:cNvPicPr preferRelativeResize="0"/>
            <p:nvPr/>
          </p:nvPicPr>
          <p:blipFill>
            <a:blip r:embed="rId3">
              <a:alphaModFix/>
            </a:blip>
            <a:stretch>
              <a:fillRect/>
            </a:stretch>
          </p:blipFill>
          <p:spPr>
            <a:xfrm>
              <a:off x="4479625" y="1783909"/>
              <a:ext cx="716275" cy="198775"/>
            </a:xfrm>
            <a:prstGeom prst="rect">
              <a:avLst/>
            </a:prstGeom>
            <a:noFill/>
            <a:ln>
              <a:noFill/>
            </a:ln>
          </p:spPr>
        </p:pic>
        <p:pic>
          <p:nvPicPr>
            <p:cNvPr id="292" name="Google Shape;292;p33"/>
            <p:cNvPicPr preferRelativeResize="0"/>
            <p:nvPr/>
          </p:nvPicPr>
          <p:blipFill>
            <a:blip r:embed="rId6">
              <a:alphaModFix/>
            </a:blip>
            <a:stretch>
              <a:fillRect/>
            </a:stretch>
          </p:blipFill>
          <p:spPr>
            <a:xfrm>
              <a:off x="5432548" y="1674432"/>
              <a:ext cx="511763" cy="344598"/>
            </a:xfrm>
            <a:prstGeom prst="rect">
              <a:avLst/>
            </a:prstGeom>
            <a:noFill/>
            <a:ln>
              <a:noFill/>
            </a:ln>
          </p:spPr>
        </p:pic>
        <p:sp>
          <p:nvSpPr>
            <p:cNvPr id="293" name="Google Shape;293;p33"/>
            <p:cNvSpPr txBox="1"/>
            <p:nvPr/>
          </p:nvSpPr>
          <p:spPr>
            <a:xfrm>
              <a:off x="6069375" y="1591563"/>
              <a:ext cx="1926900" cy="51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50">
                  <a:solidFill>
                    <a:srgbClr val="3C3C3B"/>
                  </a:solidFill>
                  <a:latin typeface="Roboto"/>
                  <a:ea typeface="Roboto"/>
                  <a:cs typeface="Roboto"/>
                  <a:sym typeface="Roboto"/>
                </a:rPr>
                <a:t>fair assessment requires </a:t>
              </a:r>
              <a:endParaRPr b="1" sz="1050">
                <a:solidFill>
                  <a:srgbClr val="3C3C3B"/>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050">
                  <a:solidFill>
                    <a:srgbClr val="756E91"/>
                  </a:solidFill>
                  <a:latin typeface="Roboto"/>
                  <a:ea typeface="Roboto"/>
                  <a:cs typeface="Roboto"/>
                  <a:sym typeface="Roboto"/>
                </a:rPr>
                <a:t>full transparency</a:t>
              </a:r>
              <a:endParaRPr b="1" sz="1050">
                <a:solidFill>
                  <a:srgbClr val="756E91"/>
                </a:solidFill>
                <a:latin typeface="Roboto"/>
                <a:ea typeface="Roboto"/>
                <a:cs typeface="Roboto"/>
                <a:sym typeface="Roboto"/>
              </a:endParaRPr>
            </a:p>
            <a:p>
              <a:pPr indent="0" lvl="0" marL="0" rtl="0" algn="l">
                <a:spcBef>
                  <a:spcPts val="0"/>
                </a:spcBef>
                <a:spcAft>
                  <a:spcPts val="0"/>
                </a:spcAft>
                <a:buNone/>
              </a:pPr>
              <a:r>
                <a:t/>
              </a:r>
              <a:endParaRPr b="1" sz="150">
                <a:solidFill>
                  <a:srgbClr val="3C3C3B"/>
                </a:solidFill>
                <a:latin typeface="Roboto"/>
                <a:ea typeface="Roboto"/>
                <a:cs typeface="Roboto"/>
                <a:sym typeface="Roboto"/>
              </a:endParaRPr>
            </a:p>
          </p:txBody>
        </p:sp>
      </p:grpSp>
      <p:sp>
        <p:nvSpPr>
          <p:cNvPr id="294" name="Google Shape;294;p33"/>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295" name="Google Shape;295;p33"/>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296" name="Google Shape;296;p33"/>
          <p:cNvGrpSpPr/>
          <p:nvPr/>
        </p:nvGrpSpPr>
        <p:grpSpPr>
          <a:xfrm>
            <a:off x="446775" y="861450"/>
            <a:ext cx="924825" cy="103200"/>
            <a:chOff x="446775" y="861450"/>
            <a:chExt cx="924825" cy="103200"/>
          </a:xfrm>
        </p:grpSpPr>
        <p:sp>
          <p:nvSpPr>
            <p:cNvPr id="297" name="Google Shape;297;p33"/>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298" name="Google Shape;298;p33"/>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4"/>
          <p:cNvSpPr/>
          <p:nvPr/>
        </p:nvSpPr>
        <p:spPr>
          <a:xfrm>
            <a:off x="400475" y="4209025"/>
            <a:ext cx="966000" cy="53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304" name="Google Shape;304;p3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05" name="Google Shape;305;p34"/>
          <p:cNvPicPr preferRelativeResize="0"/>
          <p:nvPr/>
        </p:nvPicPr>
        <p:blipFill>
          <a:blip r:embed="rId3">
            <a:alphaModFix/>
          </a:blip>
          <a:stretch>
            <a:fillRect/>
          </a:stretch>
        </p:blipFill>
        <p:spPr>
          <a:xfrm>
            <a:off x="924906" y="1005275"/>
            <a:ext cx="2645665" cy="3657599"/>
          </a:xfrm>
          <a:prstGeom prst="rect">
            <a:avLst/>
          </a:prstGeom>
          <a:noFill/>
          <a:ln>
            <a:noFill/>
          </a:ln>
        </p:spPr>
      </p:pic>
      <p:sp>
        <p:nvSpPr>
          <p:cNvPr id="306" name="Google Shape;306;p34"/>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UNESCO Recommendation on Open Science</a:t>
            </a:r>
            <a:endParaRPr/>
          </a:p>
        </p:txBody>
      </p:sp>
      <p:sp>
        <p:nvSpPr>
          <p:cNvPr id="307" name="Google Shape;307;p34"/>
          <p:cNvSpPr txBox="1"/>
          <p:nvPr/>
        </p:nvSpPr>
        <p:spPr>
          <a:xfrm>
            <a:off x="4561494" y="1191650"/>
            <a:ext cx="3657600" cy="3200400"/>
          </a:xfrm>
          <a:prstGeom prst="rect">
            <a:avLst/>
          </a:prstGeom>
          <a:solidFill>
            <a:srgbClr val="494066">
              <a:alpha val="33330"/>
            </a:srgbClr>
          </a:solidFill>
          <a:ln>
            <a:noFill/>
          </a:ln>
        </p:spPr>
        <p:txBody>
          <a:bodyPr anchorCtr="0" anchor="ctr" bIns="228600" lIns="228600" spcFirstLastPara="1" rIns="228600" wrap="square" tIns="228600">
            <a:noAutofit/>
          </a:bodyPr>
          <a:lstStyle/>
          <a:p>
            <a:pPr indent="0" lvl="0" marL="0" rtl="0" algn="ctr">
              <a:spcBef>
                <a:spcPts val="0"/>
              </a:spcBef>
              <a:spcAft>
                <a:spcPts val="0"/>
              </a:spcAft>
              <a:buNone/>
            </a:pPr>
            <a:r>
              <a:rPr lang="en" sz="2000">
                <a:solidFill>
                  <a:srgbClr val="494066"/>
                </a:solidFill>
                <a:latin typeface="Roboto"/>
                <a:ea typeface="Roboto"/>
                <a:cs typeface="Roboto"/>
                <a:sym typeface="Roboto"/>
              </a:rPr>
              <a:t>“The monitoring of open science should be explicitly kept under public oversight, including the scientific community, and whenever possible supported by </a:t>
            </a:r>
            <a:r>
              <a:rPr b="1" lang="en" sz="2000">
                <a:solidFill>
                  <a:srgbClr val="494066"/>
                </a:solidFill>
                <a:latin typeface="Roboto"/>
                <a:ea typeface="Roboto"/>
                <a:cs typeface="Roboto"/>
                <a:sym typeface="Roboto"/>
              </a:rPr>
              <a:t>open</a:t>
            </a:r>
            <a:r>
              <a:rPr lang="en" sz="2000">
                <a:solidFill>
                  <a:srgbClr val="494066"/>
                </a:solidFill>
                <a:latin typeface="Roboto"/>
                <a:ea typeface="Roboto"/>
                <a:cs typeface="Roboto"/>
                <a:sym typeface="Roboto"/>
              </a:rPr>
              <a:t> </a:t>
            </a:r>
            <a:r>
              <a:rPr b="1" lang="en" sz="2000">
                <a:solidFill>
                  <a:srgbClr val="494066"/>
                </a:solidFill>
                <a:latin typeface="Roboto"/>
                <a:ea typeface="Roboto"/>
                <a:cs typeface="Roboto"/>
                <a:sym typeface="Roboto"/>
              </a:rPr>
              <a:t>non-proprietary and transparent infrastructures</a:t>
            </a:r>
            <a:r>
              <a:rPr lang="en" sz="2000">
                <a:solidFill>
                  <a:srgbClr val="494066"/>
                </a:solidFill>
                <a:latin typeface="Roboto"/>
                <a:ea typeface="Roboto"/>
                <a:cs typeface="Roboto"/>
                <a:sym typeface="Roboto"/>
              </a:rPr>
              <a:t>”</a:t>
            </a:r>
            <a:endParaRPr sz="2000">
              <a:solidFill>
                <a:srgbClr val="494066"/>
              </a:solidFill>
              <a:latin typeface="Roboto"/>
              <a:ea typeface="Roboto"/>
              <a:cs typeface="Roboto"/>
              <a:sym typeface="Roboto"/>
            </a:endParaRPr>
          </a:p>
        </p:txBody>
      </p:sp>
      <p:sp>
        <p:nvSpPr>
          <p:cNvPr id="308" name="Google Shape;308;p34"/>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a:off x="342600" y="297325"/>
            <a:ext cx="87630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Coalition for Advancing Research Assessment</a:t>
            </a:r>
            <a:endParaRPr/>
          </a:p>
        </p:txBody>
      </p:sp>
      <p:sp>
        <p:nvSpPr>
          <p:cNvPr id="314" name="Google Shape;314;p3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315" name="Google Shape;315;p35"/>
          <p:cNvSpPr txBox="1"/>
          <p:nvPr/>
        </p:nvSpPr>
        <p:spPr>
          <a:xfrm>
            <a:off x="4561494" y="1191650"/>
            <a:ext cx="3657600" cy="3200400"/>
          </a:xfrm>
          <a:prstGeom prst="rect">
            <a:avLst/>
          </a:prstGeom>
          <a:solidFill>
            <a:srgbClr val="494066">
              <a:alpha val="33330"/>
            </a:srgbClr>
          </a:solidFill>
          <a:ln>
            <a:noFill/>
          </a:ln>
        </p:spPr>
        <p:txBody>
          <a:bodyPr anchorCtr="0" anchor="ctr" bIns="228600" lIns="228600" spcFirstLastPara="1" rIns="228600" wrap="square" tIns="228600">
            <a:noAutofit/>
          </a:bodyPr>
          <a:lstStyle/>
          <a:p>
            <a:pPr indent="0" lvl="0" marL="0" rtl="0" algn="ctr">
              <a:spcBef>
                <a:spcPts val="0"/>
              </a:spcBef>
              <a:spcAft>
                <a:spcPts val="0"/>
              </a:spcAft>
              <a:buNone/>
            </a:pPr>
            <a:r>
              <a:rPr lang="en" sz="2000">
                <a:solidFill>
                  <a:srgbClr val="494066"/>
                </a:solidFill>
                <a:latin typeface="Roboto"/>
                <a:ea typeface="Roboto"/>
                <a:cs typeface="Roboto"/>
                <a:sym typeface="Roboto"/>
              </a:rPr>
              <a:t>“Ensure </a:t>
            </a:r>
            <a:r>
              <a:rPr b="1" lang="en" sz="2000">
                <a:solidFill>
                  <a:srgbClr val="494066"/>
                </a:solidFill>
                <a:latin typeface="Roboto"/>
                <a:ea typeface="Roboto"/>
                <a:cs typeface="Roboto"/>
                <a:sym typeface="Roboto"/>
              </a:rPr>
              <a:t>independence and transparency of the data, infrastructure </a:t>
            </a:r>
            <a:r>
              <a:rPr lang="en" sz="2000">
                <a:solidFill>
                  <a:srgbClr val="494066"/>
                </a:solidFill>
                <a:latin typeface="Roboto"/>
                <a:ea typeface="Roboto"/>
                <a:cs typeface="Roboto"/>
                <a:sym typeface="Roboto"/>
              </a:rPr>
              <a:t>and criteria necessary for research assessment and for determining research impacts”</a:t>
            </a:r>
            <a:endParaRPr sz="2000">
              <a:solidFill>
                <a:srgbClr val="494066"/>
              </a:solidFill>
              <a:latin typeface="Roboto"/>
              <a:ea typeface="Roboto"/>
              <a:cs typeface="Roboto"/>
              <a:sym typeface="Roboto"/>
            </a:endParaRPr>
          </a:p>
        </p:txBody>
      </p:sp>
      <p:pic>
        <p:nvPicPr>
          <p:cNvPr id="316" name="Google Shape;316;p35"/>
          <p:cNvPicPr preferRelativeResize="0"/>
          <p:nvPr/>
        </p:nvPicPr>
        <p:blipFill>
          <a:blip r:embed="rId3">
            <a:alphaModFix/>
          </a:blip>
          <a:stretch>
            <a:fillRect/>
          </a:stretch>
        </p:blipFill>
        <p:spPr>
          <a:xfrm>
            <a:off x="342600" y="2285225"/>
            <a:ext cx="3657600" cy="1013254"/>
          </a:xfrm>
          <a:prstGeom prst="rect">
            <a:avLst/>
          </a:prstGeom>
          <a:noFill/>
          <a:ln>
            <a:noFill/>
          </a:ln>
        </p:spPr>
      </p:pic>
      <p:sp>
        <p:nvSpPr>
          <p:cNvPr id="317" name="Google Shape;317;p35"/>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318" name="Google Shape;318;p35"/>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6"/>
          <p:cNvSpPr txBox="1"/>
          <p:nvPr>
            <p:ph type="ctrTitle"/>
          </p:nvPr>
        </p:nvSpPr>
        <p:spPr>
          <a:xfrm>
            <a:off x="577075" y="3446650"/>
            <a:ext cx="7710300" cy="511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barcelona-declaration.org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Barcelona Declaration - Commitments</a:t>
            </a:r>
            <a:endParaRPr/>
          </a:p>
        </p:txBody>
      </p:sp>
      <p:sp>
        <p:nvSpPr>
          <p:cNvPr id="329" name="Google Shape;329;p37"/>
          <p:cNvSpPr txBox="1"/>
          <p:nvPr>
            <p:ph idx="1" type="body"/>
          </p:nvPr>
        </p:nvSpPr>
        <p:spPr>
          <a:xfrm>
            <a:off x="342600" y="1229700"/>
            <a:ext cx="8520600" cy="29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C3C3B"/>
                </a:solidFill>
              </a:rPr>
              <a:t>As organizations that carry out, fund, and evaluate research, we commit to the following:</a:t>
            </a:r>
            <a:endParaRPr sz="1400">
              <a:solidFill>
                <a:srgbClr val="3C3C3B"/>
              </a:solidFill>
            </a:endParaRPr>
          </a:p>
          <a:p>
            <a:pPr indent="0" lvl="0" marL="0" rtl="0" algn="l">
              <a:spcBef>
                <a:spcPts val="0"/>
              </a:spcBef>
              <a:spcAft>
                <a:spcPts val="0"/>
              </a:spcAft>
              <a:buNone/>
            </a:pPr>
            <a:r>
              <a:t/>
            </a:r>
            <a:endParaRPr sz="1150">
              <a:solidFill>
                <a:srgbClr val="3C3C3B"/>
              </a:solidFill>
            </a:endParaRPr>
          </a:p>
          <a:p>
            <a:pPr indent="457200" lvl="0" marL="457200"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978">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1</a:t>
            </a:r>
            <a:r>
              <a:rPr lang="en" sz="2550">
                <a:solidFill>
                  <a:srgbClr val="434343"/>
                </a:solidFill>
                <a:latin typeface="Roboto"/>
                <a:ea typeface="Roboto"/>
                <a:cs typeface="Roboto"/>
                <a:sym typeface="Roboto"/>
              </a:rPr>
              <a:t> </a:t>
            </a:r>
            <a:endParaRPr sz="2550">
              <a:solidFill>
                <a:srgbClr val="434343"/>
              </a:solidFill>
              <a:latin typeface="Roboto"/>
              <a:ea typeface="Roboto"/>
              <a:cs typeface="Roboto"/>
              <a:sym typeface="Roboto"/>
            </a:endParaRPr>
          </a:p>
          <a:p>
            <a:pPr indent="0" lvl="0" marL="914400" rtl="0" algn="l">
              <a:lnSpc>
                <a:spcPct val="100000"/>
              </a:lnSpc>
              <a:spcBef>
                <a:spcPts val="0"/>
              </a:spcBef>
              <a:spcAft>
                <a:spcPts val="0"/>
              </a:spcAft>
              <a:buNone/>
            </a:pPr>
            <a:r>
              <a:rPr lang="en">
                <a:solidFill>
                  <a:srgbClr val="434343"/>
                </a:solidFill>
              </a:rPr>
              <a:t>       We will make openness the default for the research information </a:t>
            </a:r>
            <a:endParaRPr>
              <a:solidFill>
                <a:srgbClr val="434343"/>
              </a:solidFill>
            </a:endParaRPr>
          </a:p>
          <a:p>
            <a:pPr indent="457200" lvl="0" marL="457200" rtl="0" algn="l">
              <a:lnSpc>
                <a:spcPct val="100000"/>
              </a:lnSpc>
              <a:spcBef>
                <a:spcPts val="0"/>
              </a:spcBef>
              <a:spcAft>
                <a:spcPts val="0"/>
              </a:spcAft>
              <a:buNone/>
            </a:pPr>
            <a:r>
              <a:rPr lang="en">
                <a:solidFill>
                  <a:srgbClr val="434343"/>
                </a:solidFill>
              </a:rPr>
              <a:t>       we use and produce</a:t>
            </a:r>
            <a:endParaRPr>
              <a:solidFill>
                <a:srgbClr val="434343"/>
              </a:solidFill>
            </a:endParaRPr>
          </a:p>
          <a:p>
            <a:pPr indent="457200" lvl="0" marL="457200" rtl="0" algn="l">
              <a:lnSpc>
                <a:spcPct val="100000"/>
              </a:lnSpc>
              <a:spcBef>
                <a:spcPts val="0"/>
              </a:spcBef>
              <a:spcAft>
                <a:spcPts val="0"/>
              </a:spcAft>
              <a:buNone/>
            </a:pPr>
            <a:r>
              <a:t/>
            </a:r>
            <a:endParaRPr>
              <a:solidFill>
                <a:srgbClr val="434343"/>
              </a:solidFill>
            </a:endParaRPr>
          </a:p>
          <a:p>
            <a:pPr indent="457200" lvl="0" marL="484632"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2</a:t>
            </a:r>
            <a:r>
              <a:rPr lang="en">
                <a:solidFill>
                  <a:srgbClr val="434343"/>
                </a:solidFill>
                <a:latin typeface="Roboto"/>
                <a:ea typeface="Roboto"/>
                <a:cs typeface="Roboto"/>
                <a:sym typeface="Roboto"/>
              </a:rPr>
              <a:t>  </a:t>
            </a:r>
            <a:endParaRPr>
              <a:solidFill>
                <a:srgbClr val="434343"/>
              </a:solidFill>
              <a:latin typeface="Roboto"/>
              <a:ea typeface="Roboto"/>
              <a:cs typeface="Roboto"/>
              <a:sym typeface="Roboto"/>
            </a:endParaRPr>
          </a:p>
          <a:p>
            <a:pPr indent="457200" lvl="0" marL="457200" rtl="0" algn="l">
              <a:lnSpc>
                <a:spcPct val="100000"/>
              </a:lnSpc>
              <a:spcBef>
                <a:spcPts val="0"/>
              </a:spcBef>
              <a:spcAft>
                <a:spcPts val="0"/>
              </a:spcAft>
              <a:buNone/>
            </a:pPr>
            <a:r>
              <a:rPr lang="en">
                <a:solidFill>
                  <a:srgbClr val="3C3C3B"/>
                </a:solidFill>
                <a:latin typeface="Roboto"/>
                <a:ea typeface="Roboto"/>
                <a:cs typeface="Roboto"/>
                <a:sym typeface="Roboto"/>
              </a:rPr>
              <a:t>      </a:t>
            </a:r>
            <a:r>
              <a:rPr lang="en">
                <a:solidFill>
                  <a:srgbClr val="3C3C3B"/>
                </a:solidFill>
              </a:rPr>
              <a:t> We will work with services and systems that support </a:t>
            </a:r>
            <a:endParaRPr>
              <a:solidFill>
                <a:srgbClr val="3C3C3B"/>
              </a:solidFill>
            </a:endParaRPr>
          </a:p>
          <a:p>
            <a:pPr indent="457200" lvl="0" marL="457200" rtl="0" algn="l">
              <a:lnSpc>
                <a:spcPct val="100000"/>
              </a:lnSpc>
              <a:spcBef>
                <a:spcPts val="0"/>
              </a:spcBef>
              <a:spcAft>
                <a:spcPts val="0"/>
              </a:spcAft>
              <a:buNone/>
            </a:pPr>
            <a:r>
              <a:rPr lang="en">
                <a:solidFill>
                  <a:srgbClr val="3C3C3B"/>
                </a:solidFill>
              </a:rPr>
              <a:t>       and enable open research information</a:t>
            </a:r>
            <a:endParaRPr>
              <a:solidFill>
                <a:srgbClr val="3C3C3B"/>
              </a:solidFill>
            </a:endParaRPr>
          </a:p>
          <a:p>
            <a:pPr indent="457200" lvl="0" marL="457200" rtl="0" algn="l">
              <a:lnSpc>
                <a:spcPct val="100000"/>
              </a:lnSpc>
              <a:spcBef>
                <a:spcPts val="0"/>
              </a:spcBef>
              <a:spcAft>
                <a:spcPts val="0"/>
              </a:spcAft>
              <a:buNone/>
            </a:pPr>
            <a:r>
              <a:t/>
            </a:r>
            <a:endParaRPr>
              <a:solidFill>
                <a:srgbClr val="434343"/>
              </a:solidFill>
              <a:latin typeface="Roboto"/>
              <a:ea typeface="Roboto"/>
              <a:cs typeface="Roboto"/>
              <a:sym typeface="Roboto"/>
            </a:endParaRPr>
          </a:p>
          <a:p>
            <a:pPr indent="0" lvl="0" marL="165100" rtl="0" algn="l">
              <a:spcBef>
                <a:spcPts val="0"/>
              </a:spcBef>
              <a:spcAft>
                <a:spcPts val="0"/>
              </a:spcAft>
              <a:buNone/>
            </a:pPr>
            <a:r>
              <a:t/>
            </a:r>
            <a:endParaRPr sz="1600">
              <a:solidFill>
                <a:srgbClr val="494066"/>
              </a:solidFill>
              <a:latin typeface="Roboto"/>
              <a:ea typeface="Roboto"/>
              <a:cs typeface="Roboto"/>
              <a:sym typeface="Roboto"/>
            </a:endParaRPr>
          </a:p>
          <a:p>
            <a:pPr indent="0" lvl="0" marL="0" rtl="0" algn="l">
              <a:spcBef>
                <a:spcPts val="0"/>
              </a:spcBef>
              <a:spcAft>
                <a:spcPts val="0"/>
              </a:spcAft>
              <a:buNone/>
            </a:pPr>
            <a:r>
              <a:t/>
            </a:r>
            <a:endParaRPr sz="1150">
              <a:solidFill>
                <a:srgbClr val="3C3C3B"/>
              </a:solidFill>
            </a:endParaRPr>
          </a:p>
        </p:txBody>
      </p:sp>
      <p:sp>
        <p:nvSpPr>
          <p:cNvPr id="330" name="Google Shape;330;p37"/>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31" name="Google Shape;331;p37"/>
          <p:cNvPicPr preferRelativeResize="0"/>
          <p:nvPr/>
        </p:nvPicPr>
        <p:blipFill>
          <a:blip r:embed="rId3">
            <a:alphaModFix/>
          </a:blip>
          <a:stretch>
            <a:fillRect/>
          </a:stretch>
        </p:blipFill>
        <p:spPr>
          <a:xfrm>
            <a:off x="630600" y="2121625"/>
            <a:ext cx="427269" cy="569699"/>
          </a:xfrm>
          <a:prstGeom prst="rect">
            <a:avLst/>
          </a:prstGeom>
          <a:noFill/>
          <a:ln>
            <a:noFill/>
          </a:ln>
        </p:spPr>
      </p:pic>
      <p:pic>
        <p:nvPicPr>
          <p:cNvPr id="332" name="Google Shape;332;p37"/>
          <p:cNvPicPr preferRelativeResize="0"/>
          <p:nvPr/>
        </p:nvPicPr>
        <p:blipFill>
          <a:blip r:embed="rId4">
            <a:alphaModFix/>
          </a:blip>
          <a:stretch>
            <a:fillRect/>
          </a:stretch>
        </p:blipFill>
        <p:spPr>
          <a:xfrm>
            <a:off x="382674" y="3208400"/>
            <a:ext cx="923124" cy="649375"/>
          </a:xfrm>
          <a:prstGeom prst="rect">
            <a:avLst/>
          </a:prstGeom>
          <a:noFill/>
          <a:ln>
            <a:noFill/>
          </a:ln>
        </p:spPr>
      </p:pic>
      <p:sp>
        <p:nvSpPr>
          <p:cNvPr id="333" name="Google Shape;333;p37"/>
          <p:cNvSpPr/>
          <p:nvPr/>
        </p:nvSpPr>
        <p:spPr>
          <a:xfrm>
            <a:off x="274000" y="3005575"/>
            <a:ext cx="7111200" cy="1083600"/>
          </a:xfrm>
          <a:prstGeom prst="rect">
            <a:avLst/>
          </a:prstGeom>
          <a:solidFill>
            <a:srgbClr val="FFF8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Examples</a:t>
            </a:r>
            <a:endParaRPr/>
          </a:p>
        </p:txBody>
      </p:sp>
      <p:sp>
        <p:nvSpPr>
          <p:cNvPr id="339" name="Google Shape;339;p38"/>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40" name="Google Shape;340;p38">
            <a:hlinkClick r:id="rId3"/>
          </p:cNvPr>
          <p:cNvPicPr preferRelativeResize="0"/>
          <p:nvPr/>
        </p:nvPicPr>
        <p:blipFill>
          <a:blip r:embed="rId4">
            <a:alphaModFix/>
          </a:blip>
          <a:stretch>
            <a:fillRect/>
          </a:stretch>
        </p:blipFill>
        <p:spPr>
          <a:xfrm>
            <a:off x="152400" y="1019425"/>
            <a:ext cx="8839199" cy="3058763"/>
          </a:xfrm>
          <a:prstGeom prst="rect">
            <a:avLst/>
          </a:prstGeom>
          <a:noFill/>
          <a:ln>
            <a:noFill/>
          </a:ln>
        </p:spPr>
      </p:pic>
      <p:pic>
        <p:nvPicPr>
          <p:cNvPr id="341" name="Google Shape;341;p38">
            <a:hlinkClick r:id="rId5"/>
          </p:cNvPr>
          <p:cNvPicPr preferRelativeResize="0"/>
          <p:nvPr/>
        </p:nvPicPr>
        <p:blipFill>
          <a:blip r:embed="rId6">
            <a:alphaModFix/>
          </a:blip>
          <a:stretch>
            <a:fillRect/>
          </a:stretch>
        </p:blipFill>
        <p:spPr>
          <a:xfrm>
            <a:off x="4446650" y="791950"/>
            <a:ext cx="4682526" cy="31704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9"/>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Examples</a:t>
            </a:r>
            <a:endParaRPr/>
          </a:p>
        </p:txBody>
      </p:sp>
      <p:sp>
        <p:nvSpPr>
          <p:cNvPr id="347" name="Google Shape;347;p39"/>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48" name="Google Shape;348;p39"/>
          <p:cNvPicPr preferRelativeResize="0"/>
          <p:nvPr/>
        </p:nvPicPr>
        <p:blipFill>
          <a:blip r:embed="rId3">
            <a:alphaModFix/>
          </a:blip>
          <a:stretch>
            <a:fillRect/>
          </a:stretch>
        </p:blipFill>
        <p:spPr>
          <a:xfrm>
            <a:off x="1664975" y="952775"/>
            <a:ext cx="6570600" cy="3679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0"/>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Barcelona Declaration - Commitments</a:t>
            </a:r>
            <a:endParaRPr/>
          </a:p>
        </p:txBody>
      </p:sp>
      <p:sp>
        <p:nvSpPr>
          <p:cNvPr id="354" name="Google Shape;354;p40"/>
          <p:cNvSpPr txBox="1"/>
          <p:nvPr>
            <p:ph idx="1" type="body"/>
          </p:nvPr>
        </p:nvSpPr>
        <p:spPr>
          <a:xfrm>
            <a:off x="342600" y="1229700"/>
            <a:ext cx="8520600" cy="29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C3C3B"/>
                </a:solidFill>
              </a:rPr>
              <a:t>As organizations that carry out, fund, and evaluate research, we commit to the following:</a:t>
            </a:r>
            <a:endParaRPr sz="1400">
              <a:solidFill>
                <a:srgbClr val="3C3C3B"/>
              </a:solidFill>
            </a:endParaRPr>
          </a:p>
          <a:p>
            <a:pPr indent="0" lvl="0" marL="0" rtl="0" algn="l">
              <a:spcBef>
                <a:spcPts val="0"/>
              </a:spcBef>
              <a:spcAft>
                <a:spcPts val="0"/>
              </a:spcAft>
              <a:buNone/>
            </a:pPr>
            <a:r>
              <a:t/>
            </a:r>
            <a:endParaRPr sz="1150">
              <a:solidFill>
                <a:srgbClr val="3C3C3B"/>
              </a:solidFill>
            </a:endParaRPr>
          </a:p>
          <a:p>
            <a:pPr indent="457200" lvl="0" marL="457200"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978">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1</a:t>
            </a:r>
            <a:r>
              <a:rPr lang="en" sz="2550">
                <a:solidFill>
                  <a:srgbClr val="434343"/>
                </a:solidFill>
                <a:latin typeface="Roboto"/>
                <a:ea typeface="Roboto"/>
                <a:cs typeface="Roboto"/>
                <a:sym typeface="Roboto"/>
              </a:rPr>
              <a:t> </a:t>
            </a:r>
            <a:endParaRPr sz="2550">
              <a:solidFill>
                <a:srgbClr val="434343"/>
              </a:solidFill>
              <a:latin typeface="Roboto"/>
              <a:ea typeface="Roboto"/>
              <a:cs typeface="Roboto"/>
              <a:sym typeface="Roboto"/>
            </a:endParaRPr>
          </a:p>
          <a:p>
            <a:pPr indent="0" lvl="0" marL="914400" rtl="0" algn="l">
              <a:lnSpc>
                <a:spcPct val="100000"/>
              </a:lnSpc>
              <a:spcBef>
                <a:spcPts val="0"/>
              </a:spcBef>
              <a:spcAft>
                <a:spcPts val="0"/>
              </a:spcAft>
              <a:buNone/>
            </a:pPr>
            <a:r>
              <a:rPr lang="en">
                <a:solidFill>
                  <a:srgbClr val="434343"/>
                </a:solidFill>
              </a:rPr>
              <a:t>       We will make openness the default for the research information </a:t>
            </a:r>
            <a:endParaRPr>
              <a:solidFill>
                <a:srgbClr val="434343"/>
              </a:solidFill>
            </a:endParaRPr>
          </a:p>
          <a:p>
            <a:pPr indent="457200" lvl="0" marL="457200" rtl="0" algn="l">
              <a:lnSpc>
                <a:spcPct val="100000"/>
              </a:lnSpc>
              <a:spcBef>
                <a:spcPts val="0"/>
              </a:spcBef>
              <a:spcAft>
                <a:spcPts val="0"/>
              </a:spcAft>
              <a:buNone/>
            </a:pPr>
            <a:r>
              <a:rPr lang="en">
                <a:solidFill>
                  <a:srgbClr val="434343"/>
                </a:solidFill>
              </a:rPr>
              <a:t>       we use and produce</a:t>
            </a:r>
            <a:endParaRPr>
              <a:solidFill>
                <a:srgbClr val="434343"/>
              </a:solidFill>
            </a:endParaRPr>
          </a:p>
          <a:p>
            <a:pPr indent="457200" lvl="0" marL="457200" rtl="0" algn="l">
              <a:lnSpc>
                <a:spcPct val="100000"/>
              </a:lnSpc>
              <a:spcBef>
                <a:spcPts val="0"/>
              </a:spcBef>
              <a:spcAft>
                <a:spcPts val="0"/>
              </a:spcAft>
              <a:buNone/>
            </a:pPr>
            <a:r>
              <a:t/>
            </a:r>
            <a:endParaRPr>
              <a:solidFill>
                <a:srgbClr val="434343"/>
              </a:solidFill>
            </a:endParaRPr>
          </a:p>
          <a:p>
            <a:pPr indent="457200" lvl="0" marL="484632"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2</a:t>
            </a:r>
            <a:r>
              <a:rPr lang="en">
                <a:solidFill>
                  <a:srgbClr val="434343"/>
                </a:solidFill>
                <a:latin typeface="Roboto"/>
                <a:ea typeface="Roboto"/>
                <a:cs typeface="Roboto"/>
                <a:sym typeface="Roboto"/>
              </a:rPr>
              <a:t>  </a:t>
            </a:r>
            <a:endParaRPr>
              <a:solidFill>
                <a:srgbClr val="434343"/>
              </a:solidFill>
              <a:latin typeface="Roboto"/>
              <a:ea typeface="Roboto"/>
              <a:cs typeface="Roboto"/>
              <a:sym typeface="Roboto"/>
            </a:endParaRPr>
          </a:p>
          <a:p>
            <a:pPr indent="457200" lvl="0" marL="457200" rtl="0" algn="l">
              <a:lnSpc>
                <a:spcPct val="100000"/>
              </a:lnSpc>
              <a:spcBef>
                <a:spcPts val="0"/>
              </a:spcBef>
              <a:spcAft>
                <a:spcPts val="0"/>
              </a:spcAft>
              <a:buNone/>
            </a:pPr>
            <a:r>
              <a:rPr lang="en">
                <a:solidFill>
                  <a:srgbClr val="3C3C3B"/>
                </a:solidFill>
                <a:latin typeface="Roboto"/>
                <a:ea typeface="Roboto"/>
                <a:cs typeface="Roboto"/>
                <a:sym typeface="Roboto"/>
              </a:rPr>
              <a:t>      </a:t>
            </a:r>
            <a:r>
              <a:rPr lang="en">
                <a:solidFill>
                  <a:srgbClr val="3C3C3B"/>
                </a:solidFill>
              </a:rPr>
              <a:t> We will work with services and systems that support </a:t>
            </a:r>
            <a:endParaRPr>
              <a:solidFill>
                <a:srgbClr val="3C3C3B"/>
              </a:solidFill>
            </a:endParaRPr>
          </a:p>
          <a:p>
            <a:pPr indent="457200" lvl="0" marL="457200" rtl="0" algn="l">
              <a:lnSpc>
                <a:spcPct val="100000"/>
              </a:lnSpc>
              <a:spcBef>
                <a:spcPts val="0"/>
              </a:spcBef>
              <a:spcAft>
                <a:spcPts val="0"/>
              </a:spcAft>
              <a:buNone/>
            </a:pPr>
            <a:r>
              <a:rPr lang="en">
                <a:solidFill>
                  <a:srgbClr val="3C3C3B"/>
                </a:solidFill>
              </a:rPr>
              <a:t>       and enable open research information</a:t>
            </a:r>
            <a:endParaRPr>
              <a:solidFill>
                <a:srgbClr val="3C3C3B"/>
              </a:solidFill>
            </a:endParaRPr>
          </a:p>
          <a:p>
            <a:pPr indent="457200" lvl="0" marL="457200" rtl="0" algn="l">
              <a:lnSpc>
                <a:spcPct val="100000"/>
              </a:lnSpc>
              <a:spcBef>
                <a:spcPts val="0"/>
              </a:spcBef>
              <a:spcAft>
                <a:spcPts val="0"/>
              </a:spcAft>
              <a:buNone/>
            </a:pPr>
            <a:r>
              <a:t/>
            </a:r>
            <a:endParaRPr>
              <a:solidFill>
                <a:srgbClr val="434343"/>
              </a:solidFill>
              <a:latin typeface="Roboto"/>
              <a:ea typeface="Roboto"/>
              <a:cs typeface="Roboto"/>
              <a:sym typeface="Roboto"/>
            </a:endParaRPr>
          </a:p>
          <a:p>
            <a:pPr indent="0" lvl="0" marL="165100" rtl="0" algn="l">
              <a:spcBef>
                <a:spcPts val="0"/>
              </a:spcBef>
              <a:spcAft>
                <a:spcPts val="0"/>
              </a:spcAft>
              <a:buNone/>
            </a:pPr>
            <a:r>
              <a:t/>
            </a:r>
            <a:endParaRPr sz="1600">
              <a:solidFill>
                <a:srgbClr val="494066"/>
              </a:solidFill>
              <a:latin typeface="Roboto"/>
              <a:ea typeface="Roboto"/>
              <a:cs typeface="Roboto"/>
              <a:sym typeface="Roboto"/>
            </a:endParaRPr>
          </a:p>
          <a:p>
            <a:pPr indent="0" lvl="0" marL="0" rtl="0" algn="l">
              <a:spcBef>
                <a:spcPts val="0"/>
              </a:spcBef>
              <a:spcAft>
                <a:spcPts val="0"/>
              </a:spcAft>
              <a:buNone/>
            </a:pPr>
            <a:r>
              <a:t/>
            </a:r>
            <a:endParaRPr sz="1150">
              <a:solidFill>
                <a:srgbClr val="3C3C3B"/>
              </a:solidFill>
            </a:endParaRPr>
          </a:p>
        </p:txBody>
      </p:sp>
      <p:sp>
        <p:nvSpPr>
          <p:cNvPr id="355" name="Google Shape;355;p40"/>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56" name="Google Shape;356;p40"/>
          <p:cNvPicPr preferRelativeResize="0"/>
          <p:nvPr/>
        </p:nvPicPr>
        <p:blipFill>
          <a:blip r:embed="rId3">
            <a:alphaModFix/>
          </a:blip>
          <a:stretch>
            <a:fillRect/>
          </a:stretch>
        </p:blipFill>
        <p:spPr>
          <a:xfrm>
            <a:off x="630600" y="2121625"/>
            <a:ext cx="427269" cy="569699"/>
          </a:xfrm>
          <a:prstGeom prst="rect">
            <a:avLst/>
          </a:prstGeom>
          <a:noFill/>
          <a:ln>
            <a:noFill/>
          </a:ln>
        </p:spPr>
      </p:pic>
      <p:pic>
        <p:nvPicPr>
          <p:cNvPr id="357" name="Google Shape;357;p40"/>
          <p:cNvPicPr preferRelativeResize="0"/>
          <p:nvPr/>
        </p:nvPicPr>
        <p:blipFill>
          <a:blip r:embed="rId4">
            <a:alphaModFix/>
          </a:blip>
          <a:stretch>
            <a:fillRect/>
          </a:stretch>
        </p:blipFill>
        <p:spPr>
          <a:xfrm>
            <a:off x="382674" y="3208400"/>
            <a:ext cx="923124" cy="649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1"/>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Openness of metadata in publisher agreements</a:t>
            </a:r>
            <a:endParaRPr sz="3100"/>
          </a:p>
        </p:txBody>
      </p:sp>
      <p:sp>
        <p:nvSpPr>
          <p:cNvPr id="363" name="Google Shape;363;p41"/>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64" name="Google Shape;364;p41"/>
          <p:cNvPicPr preferRelativeResize="0"/>
          <p:nvPr/>
        </p:nvPicPr>
        <p:blipFill>
          <a:blip r:embed="rId3">
            <a:alphaModFix/>
          </a:blip>
          <a:stretch>
            <a:fillRect/>
          </a:stretch>
        </p:blipFill>
        <p:spPr>
          <a:xfrm>
            <a:off x="4222480" y="1314986"/>
            <a:ext cx="3813047" cy="2743200"/>
          </a:xfrm>
          <a:prstGeom prst="rect">
            <a:avLst/>
          </a:prstGeom>
          <a:noFill/>
          <a:ln>
            <a:noFill/>
          </a:ln>
        </p:spPr>
      </p:pic>
      <p:grpSp>
        <p:nvGrpSpPr>
          <p:cNvPr id="365" name="Google Shape;365;p41"/>
          <p:cNvGrpSpPr/>
          <p:nvPr/>
        </p:nvGrpSpPr>
        <p:grpSpPr>
          <a:xfrm>
            <a:off x="729042" y="1445313"/>
            <a:ext cx="2743199" cy="2482518"/>
            <a:chOff x="788863" y="750300"/>
            <a:chExt cx="1828799" cy="1655012"/>
          </a:xfrm>
        </p:grpSpPr>
        <p:pic>
          <p:nvPicPr>
            <p:cNvPr id="366" name="Google Shape;366;p41"/>
            <p:cNvPicPr preferRelativeResize="0"/>
            <p:nvPr/>
          </p:nvPicPr>
          <p:blipFill>
            <a:blip r:embed="rId4">
              <a:alphaModFix/>
            </a:blip>
            <a:stretch>
              <a:fillRect/>
            </a:stretch>
          </p:blipFill>
          <p:spPr>
            <a:xfrm>
              <a:off x="1246063" y="750300"/>
              <a:ext cx="914400" cy="914400"/>
            </a:xfrm>
            <a:prstGeom prst="rect">
              <a:avLst/>
            </a:prstGeom>
            <a:noFill/>
            <a:ln>
              <a:noFill/>
            </a:ln>
          </p:spPr>
        </p:pic>
        <p:pic>
          <p:nvPicPr>
            <p:cNvPr id="367" name="Google Shape;367;p41"/>
            <p:cNvPicPr preferRelativeResize="0"/>
            <p:nvPr/>
          </p:nvPicPr>
          <p:blipFill>
            <a:blip r:embed="rId5">
              <a:alphaModFix/>
            </a:blip>
            <a:stretch>
              <a:fillRect/>
            </a:stretch>
          </p:blipFill>
          <p:spPr>
            <a:xfrm>
              <a:off x="788863" y="1966400"/>
              <a:ext cx="1828799" cy="438912"/>
            </a:xfrm>
            <a:prstGeom prst="rect">
              <a:avLst/>
            </a:prstGeom>
            <a:noFill/>
            <a:ln>
              <a:noFill/>
            </a:ln>
          </p:spPr>
        </p:pic>
      </p:grpSp>
      <p:sp>
        <p:nvSpPr>
          <p:cNvPr id="368" name="Google Shape;368;p41"/>
          <p:cNvSpPr/>
          <p:nvPr/>
        </p:nvSpPr>
        <p:spPr>
          <a:xfrm>
            <a:off x="4507425" y="2542800"/>
            <a:ext cx="3594900" cy="1515300"/>
          </a:xfrm>
          <a:prstGeom prst="rect">
            <a:avLst/>
          </a:prstGeom>
          <a:solidFill>
            <a:srgbClr val="FECF65">
              <a:alpha val="2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369" name="Google Shape;369;p41"/>
          <p:cNvSpPr/>
          <p:nvPr/>
        </p:nvSpPr>
        <p:spPr>
          <a:xfrm>
            <a:off x="391875" y="4201875"/>
            <a:ext cx="979800" cy="55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4"/>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evaluation - the why</a:t>
            </a:r>
            <a:endParaRPr/>
          </a:p>
        </p:txBody>
      </p:sp>
      <p:sp>
        <p:nvSpPr>
          <p:cNvPr id="110" name="Google Shape;110;p2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11" name="Google Shape;111;p24"/>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12" name="Google Shape;112;p24"/>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113" name="Google Shape;113;p24"/>
          <p:cNvGrpSpPr/>
          <p:nvPr/>
        </p:nvGrpSpPr>
        <p:grpSpPr>
          <a:xfrm>
            <a:off x="446775" y="861450"/>
            <a:ext cx="924825" cy="103200"/>
            <a:chOff x="446775" y="861450"/>
            <a:chExt cx="924825" cy="103200"/>
          </a:xfrm>
        </p:grpSpPr>
        <p:sp>
          <p:nvSpPr>
            <p:cNvPr id="114" name="Google Shape;114;p24"/>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15" name="Google Shape;115;p24"/>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16" name="Google Shape;116;p24"/>
          <p:cNvSpPr txBox="1"/>
          <p:nvPr/>
        </p:nvSpPr>
        <p:spPr>
          <a:xfrm>
            <a:off x="384200" y="1121250"/>
            <a:ext cx="6991200" cy="55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595959"/>
                </a:solidFill>
                <a:latin typeface="Roboto"/>
                <a:ea typeface="Roboto"/>
                <a:cs typeface="Roboto"/>
                <a:sym typeface="Roboto"/>
              </a:rPr>
              <a:t>Why?</a:t>
            </a:r>
            <a:endParaRPr sz="1700">
              <a:solidFill>
                <a:srgbClr val="595959"/>
              </a:solidFill>
              <a:latin typeface="Roboto"/>
              <a:ea typeface="Roboto"/>
              <a:cs typeface="Roboto"/>
              <a:sym typeface="Roboto"/>
            </a:endParaRPr>
          </a:p>
          <a:p>
            <a:pPr indent="-336550" lvl="0" marL="457200" rtl="0" algn="l">
              <a:lnSpc>
                <a:spcPct val="115000"/>
              </a:lnSpc>
              <a:spcBef>
                <a:spcPts val="1600"/>
              </a:spcBef>
              <a:spcAft>
                <a:spcPts val="0"/>
              </a:spcAft>
              <a:buClr>
                <a:srgbClr val="595959"/>
              </a:buClr>
              <a:buSzPts val="1700"/>
              <a:buFont typeface="Roboto Light"/>
              <a:buChar char="●"/>
            </a:pPr>
            <a:r>
              <a:rPr lang="en" sz="1700">
                <a:solidFill>
                  <a:srgbClr val="595959"/>
                </a:solidFill>
                <a:latin typeface="Roboto Light"/>
                <a:ea typeface="Roboto Light"/>
                <a:cs typeface="Roboto Light"/>
                <a:sym typeface="Roboto Light"/>
              </a:rPr>
              <a:t>Allocation of research budgets</a:t>
            </a:r>
            <a:endParaRPr sz="1700">
              <a:solidFill>
                <a:srgbClr val="595959"/>
              </a:solidFill>
              <a:latin typeface="Roboto Light"/>
              <a:ea typeface="Roboto Light"/>
              <a:cs typeface="Roboto Light"/>
              <a:sym typeface="Roboto Light"/>
            </a:endParaRPr>
          </a:p>
          <a:p>
            <a:pPr indent="-336550" lvl="0" marL="457200" rtl="0" algn="l">
              <a:lnSpc>
                <a:spcPct val="115000"/>
              </a:lnSpc>
              <a:spcBef>
                <a:spcPts val="0"/>
              </a:spcBef>
              <a:spcAft>
                <a:spcPts val="0"/>
              </a:spcAft>
              <a:buClr>
                <a:srgbClr val="595959"/>
              </a:buClr>
              <a:buSzPts val="1700"/>
              <a:buFont typeface="Roboto Light"/>
              <a:buChar char="●"/>
            </a:pPr>
            <a:r>
              <a:rPr lang="en" sz="1700">
                <a:solidFill>
                  <a:srgbClr val="595959"/>
                </a:solidFill>
                <a:latin typeface="Roboto Light"/>
                <a:ea typeface="Roboto Light"/>
                <a:cs typeface="Roboto Light"/>
                <a:sym typeface="Roboto Light"/>
              </a:rPr>
              <a:t>Decisions on hiring, promotion and tenure</a:t>
            </a:r>
            <a:endParaRPr sz="1700">
              <a:solidFill>
                <a:srgbClr val="595959"/>
              </a:solidFill>
              <a:latin typeface="Roboto Light"/>
              <a:ea typeface="Roboto Light"/>
              <a:cs typeface="Roboto Light"/>
              <a:sym typeface="Roboto Light"/>
            </a:endParaRPr>
          </a:p>
          <a:p>
            <a:pPr indent="-336550" lvl="0" marL="457200" rtl="0" algn="l">
              <a:lnSpc>
                <a:spcPct val="115000"/>
              </a:lnSpc>
              <a:spcBef>
                <a:spcPts val="0"/>
              </a:spcBef>
              <a:spcAft>
                <a:spcPts val="0"/>
              </a:spcAft>
              <a:buClr>
                <a:srgbClr val="595959"/>
              </a:buClr>
              <a:buSzPts val="1700"/>
              <a:buFont typeface="Roboto Light"/>
              <a:buChar char="●"/>
            </a:pPr>
            <a:r>
              <a:rPr lang="en" sz="1700">
                <a:solidFill>
                  <a:srgbClr val="595959"/>
                </a:solidFill>
                <a:latin typeface="Roboto Light"/>
                <a:ea typeface="Roboto Light"/>
                <a:cs typeface="Roboto Light"/>
                <a:sym typeface="Roboto Light"/>
              </a:rPr>
              <a:t>University reputation</a:t>
            </a:r>
            <a:endParaRPr sz="1700">
              <a:solidFill>
                <a:srgbClr val="595959"/>
              </a:solidFill>
              <a:latin typeface="Roboto Light"/>
              <a:ea typeface="Roboto Light"/>
              <a:cs typeface="Roboto Light"/>
              <a:sym typeface="Roboto Light"/>
            </a:endParaRPr>
          </a:p>
        </p:txBody>
      </p:sp>
      <p:sp>
        <p:nvSpPr>
          <p:cNvPr id="117" name="Google Shape;117;p24"/>
          <p:cNvSpPr txBox="1"/>
          <p:nvPr/>
        </p:nvSpPr>
        <p:spPr>
          <a:xfrm>
            <a:off x="384200" y="2873850"/>
            <a:ext cx="6991200" cy="55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595959"/>
                </a:solidFill>
                <a:latin typeface="Roboto Light"/>
                <a:ea typeface="Roboto Light"/>
                <a:cs typeface="Roboto Light"/>
                <a:sym typeface="Roboto Light"/>
              </a:rPr>
              <a:t>Align assessment practices with the core values of the institution and the system as a whole</a:t>
            </a:r>
            <a:endParaRPr sz="1700">
              <a:solidFill>
                <a:srgbClr val="595959"/>
              </a:solidFill>
              <a:latin typeface="Roboto Light"/>
              <a:ea typeface="Roboto Light"/>
              <a:cs typeface="Roboto Light"/>
              <a:sym typeface="Roboto Light"/>
            </a:endParaRPr>
          </a:p>
          <a:p>
            <a:pPr indent="0" lvl="0" marL="0" rtl="0" algn="l">
              <a:lnSpc>
                <a:spcPct val="115000"/>
              </a:lnSpc>
              <a:spcBef>
                <a:spcPts val="1600"/>
              </a:spcBef>
              <a:spcAft>
                <a:spcPts val="1600"/>
              </a:spcAft>
              <a:buNone/>
            </a:pPr>
            <a:r>
              <a:rPr lang="en" sz="1700">
                <a:solidFill>
                  <a:srgbClr val="3B3B3B"/>
                </a:solidFill>
                <a:latin typeface="Roboto"/>
                <a:ea typeface="Roboto"/>
                <a:cs typeface="Roboto"/>
                <a:sym typeface="Roboto"/>
              </a:rPr>
              <a:t>What kind of institutions do universities want to be ?</a:t>
            </a:r>
            <a:endParaRPr sz="1700">
              <a:solidFill>
                <a:srgbClr val="3B3B3B"/>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2"/>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Barcelona Declaration - Commitments</a:t>
            </a:r>
            <a:endParaRPr/>
          </a:p>
        </p:txBody>
      </p:sp>
      <p:sp>
        <p:nvSpPr>
          <p:cNvPr id="375" name="Google Shape;375;p42"/>
          <p:cNvSpPr txBox="1"/>
          <p:nvPr>
            <p:ph idx="1" type="body"/>
          </p:nvPr>
        </p:nvSpPr>
        <p:spPr>
          <a:xfrm>
            <a:off x="342600" y="1229700"/>
            <a:ext cx="8520600" cy="29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C3C3B"/>
                </a:solidFill>
              </a:rPr>
              <a:t>As organizations that carry out, fund, and evaluate research, we commit to the following:</a:t>
            </a:r>
            <a:endParaRPr sz="1400">
              <a:solidFill>
                <a:srgbClr val="3C3C3B"/>
              </a:solidFill>
            </a:endParaRPr>
          </a:p>
          <a:p>
            <a:pPr indent="0" lvl="0" marL="0" rtl="0" algn="l">
              <a:spcBef>
                <a:spcPts val="0"/>
              </a:spcBef>
              <a:spcAft>
                <a:spcPts val="0"/>
              </a:spcAft>
              <a:buNone/>
            </a:pPr>
            <a:r>
              <a:t/>
            </a:r>
            <a:endParaRPr sz="1150">
              <a:solidFill>
                <a:srgbClr val="3C3C3B"/>
              </a:solidFill>
            </a:endParaRPr>
          </a:p>
          <a:p>
            <a:pPr indent="457200" lvl="0" marL="457200"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978">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3</a:t>
            </a:r>
            <a:r>
              <a:rPr lang="en" sz="2550">
                <a:solidFill>
                  <a:srgbClr val="434343"/>
                </a:solidFill>
                <a:latin typeface="Roboto"/>
                <a:ea typeface="Roboto"/>
                <a:cs typeface="Roboto"/>
                <a:sym typeface="Roboto"/>
              </a:rPr>
              <a:t> </a:t>
            </a:r>
            <a:endParaRPr sz="2550">
              <a:solidFill>
                <a:srgbClr val="434343"/>
              </a:solidFill>
              <a:latin typeface="Roboto"/>
              <a:ea typeface="Roboto"/>
              <a:cs typeface="Roboto"/>
              <a:sym typeface="Roboto"/>
            </a:endParaRPr>
          </a:p>
          <a:p>
            <a:pPr indent="0" lvl="0" marL="914400" rtl="0" algn="l">
              <a:lnSpc>
                <a:spcPct val="100000"/>
              </a:lnSpc>
              <a:spcBef>
                <a:spcPts val="0"/>
              </a:spcBef>
              <a:spcAft>
                <a:spcPts val="0"/>
              </a:spcAft>
              <a:buNone/>
            </a:pPr>
            <a:r>
              <a:rPr lang="en">
                <a:solidFill>
                  <a:srgbClr val="434343"/>
                </a:solidFill>
              </a:rPr>
              <a:t>       </a:t>
            </a:r>
            <a:r>
              <a:rPr lang="en">
                <a:solidFill>
                  <a:srgbClr val="3C3C3B"/>
                </a:solidFill>
              </a:rPr>
              <a:t>We will support the sustainability of infrastructures </a:t>
            </a:r>
            <a:endParaRPr>
              <a:solidFill>
                <a:srgbClr val="3C3C3B"/>
              </a:solidFill>
            </a:endParaRPr>
          </a:p>
          <a:p>
            <a:pPr indent="457200" lvl="0" marL="457200" rtl="0" algn="l">
              <a:spcBef>
                <a:spcPts val="0"/>
              </a:spcBef>
              <a:spcAft>
                <a:spcPts val="0"/>
              </a:spcAft>
              <a:buNone/>
            </a:pPr>
            <a:r>
              <a:rPr lang="en">
                <a:solidFill>
                  <a:srgbClr val="3C3C3B"/>
                </a:solidFill>
              </a:rPr>
              <a:t>       for open research information</a:t>
            </a:r>
            <a:endParaRPr>
              <a:solidFill>
                <a:srgbClr val="434343"/>
              </a:solidFill>
            </a:endParaRPr>
          </a:p>
          <a:p>
            <a:pPr indent="457200" lvl="0" marL="457200" rtl="0" algn="l">
              <a:lnSpc>
                <a:spcPct val="100000"/>
              </a:lnSpc>
              <a:spcBef>
                <a:spcPts val="0"/>
              </a:spcBef>
              <a:spcAft>
                <a:spcPts val="0"/>
              </a:spcAft>
              <a:buNone/>
            </a:pPr>
            <a:r>
              <a:t/>
            </a:r>
            <a:endParaRPr>
              <a:solidFill>
                <a:srgbClr val="434343"/>
              </a:solidFill>
            </a:endParaRPr>
          </a:p>
          <a:p>
            <a:pPr indent="457200" lvl="0" marL="484632"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4</a:t>
            </a:r>
            <a:r>
              <a:rPr lang="en">
                <a:solidFill>
                  <a:srgbClr val="434343"/>
                </a:solidFill>
                <a:latin typeface="Roboto"/>
                <a:ea typeface="Roboto"/>
                <a:cs typeface="Roboto"/>
                <a:sym typeface="Roboto"/>
              </a:rPr>
              <a:t>  </a:t>
            </a:r>
            <a:endParaRPr>
              <a:solidFill>
                <a:srgbClr val="434343"/>
              </a:solidFill>
              <a:latin typeface="Roboto"/>
              <a:ea typeface="Roboto"/>
              <a:cs typeface="Roboto"/>
              <a:sym typeface="Roboto"/>
            </a:endParaRPr>
          </a:p>
          <a:p>
            <a:pPr indent="457200" lvl="0" marL="457200" rtl="0" algn="l">
              <a:lnSpc>
                <a:spcPct val="100000"/>
              </a:lnSpc>
              <a:spcBef>
                <a:spcPts val="0"/>
              </a:spcBef>
              <a:spcAft>
                <a:spcPts val="0"/>
              </a:spcAft>
              <a:buNone/>
            </a:pPr>
            <a:r>
              <a:rPr lang="en">
                <a:solidFill>
                  <a:srgbClr val="3C3C3B"/>
                </a:solidFill>
              </a:rPr>
              <a:t>       We will support collective action to accelerate the transition </a:t>
            </a:r>
            <a:endParaRPr>
              <a:solidFill>
                <a:srgbClr val="3C3C3B"/>
              </a:solidFill>
            </a:endParaRPr>
          </a:p>
          <a:p>
            <a:pPr indent="0" lvl="0" marL="914400" rtl="0" algn="l">
              <a:spcBef>
                <a:spcPts val="0"/>
              </a:spcBef>
              <a:spcAft>
                <a:spcPts val="0"/>
              </a:spcAft>
              <a:buNone/>
            </a:pPr>
            <a:r>
              <a:rPr lang="en">
                <a:solidFill>
                  <a:srgbClr val="3C3C3B"/>
                </a:solidFill>
              </a:rPr>
              <a:t>       to openness of research information</a:t>
            </a:r>
            <a:endParaRPr>
              <a:solidFill>
                <a:srgbClr val="3C3C3B"/>
              </a:solidFill>
            </a:endParaRPr>
          </a:p>
          <a:p>
            <a:pPr indent="457200" lvl="0" marL="457200" rtl="0" algn="l">
              <a:lnSpc>
                <a:spcPct val="100000"/>
              </a:lnSpc>
              <a:spcBef>
                <a:spcPts val="0"/>
              </a:spcBef>
              <a:spcAft>
                <a:spcPts val="0"/>
              </a:spcAft>
              <a:buNone/>
            </a:pPr>
            <a:r>
              <a:t/>
            </a:r>
            <a:endParaRPr>
              <a:solidFill>
                <a:srgbClr val="3C3C3B"/>
              </a:solidFill>
            </a:endParaRPr>
          </a:p>
          <a:p>
            <a:pPr indent="457200" lvl="0" marL="457200" rtl="0" algn="l">
              <a:lnSpc>
                <a:spcPct val="100000"/>
              </a:lnSpc>
              <a:spcBef>
                <a:spcPts val="0"/>
              </a:spcBef>
              <a:spcAft>
                <a:spcPts val="0"/>
              </a:spcAft>
              <a:buNone/>
            </a:pPr>
            <a:r>
              <a:t/>
            </a:r>
            <a:endParaRPr>
              <a:solidFill>
                <a:srgbClr val="434343"/>
              </a:solidFill>
              <a:latin typeface="Roboto"/>
              <a:ea typeface="Roboto"/>
              <a:cs typeface="Roboto"/>
              <a:sym typeface="Roboto"/>
            </a:endParaRPr>
          </a:p>
          <a:p>
            <a:pPr indent="0" lvl="0" marL="165100" rtl="0" algn="l">
              <a:spcBef>
                <a:spcPts val="0"/>
              </a:spcBef>
              <a:spcAft>
                <a:spcPts val="0"/>
              </a:spcAft>
              <a:buNone/>
            </a:pPr>
            <a:r>
              <a:t/>
            </a:r>
            <a:endParaRPr sz="1600">
              <a:solidFill>
                <a:srgbClr val="494066"/>
              </a:solidFill>
              <a:latin typeface="Roboto"/>
              <a:ea typeface="Roboto"/>
              <a:cs typeface="Roboto"/>
              <a:sym typeface="Roboto"/>
            </a:endParaRPr>
          </a:p>
          <a:p>
            <a:pPr indent="0" lvl="0" marL="0" rtl="0" algn="l">
              <a:spcBef>
                <a:spcPts val="0"/>
              </a:spcBef>
              <a:spcAft>
                <a:spcPts val="0"/>
              </a:spcAft>
              <a:buNone/>
            </a:pPr>
            <a:r>
              <a:t/>
            </a:r>
            <a:endParaRPr sz="1150">
              <a:solidFill>
                <a:srgbClr val="3C3C3B"/>
              </a:solidFill>
            </a:endParaRPr>
          </a:p>
        </p:txBody>
      </p:sp>
      <p:sp>
        <p:nvSpPr>
          <p:cNvPr id="376" name="Google Shape;376;p42"/>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77" name="Google Shape;377;p42"/>
          <p:cNvPicPr preferRelativeResize="0"/>
          <p:nvPr/>
        </p:nvPicPr>
        <p:blipFill>
          <a:blip r:embed="rId3">
            <a:alphaModFix/>
          </a:blip>
          <a:stretch>
            <a:fillRect/>
          </a:stretch>
        </p:blipFill>
        <p:spPr>
          <a:xfrm>
            <a:off x="516825" y="2077200"/>
            <a:ext cx="699049" cy="626724"/>
          </a:xfrm>
          <a:prstGeom prst="rect">
            <a:avLst/>
          </a:prstGeom>
          <a:noFill/>
          <a:ln>
            <a:noFill/>
          </a:ln>
        </p:spPr>
      </p:pic>
      <p:pic>
        <p:nvPicPr>
          <p:cNvPr id="378" name="Google Shape;378;p42"/>
          <p:cNvPicPr preferRelativeResize="0"/>
          <p:nvPr/>
        </p:nvPicPr>
        <p:blipFill>
          <a:blip r:embed="rId4">
            <a:alphaModFix/>
          </a:blip>
          <a:stretch>
            <a:fillRect/>
          </a:stretch>
        </p:blipFill>
        <p:spPr>
          <a:xfrm>
            <a:off x="430075" y="3428800"/>
            <a:ext cx="951026" cy="380424"/>
          </a:xfrm>
          <a:prstGeom prst="rect">
            <a:avLst/>
          </a:prstGeom>
          <a:noFill/>
          <a:ln>
            <a:noFill/>
          </a:ln>
        </p:spPr>
      </p:pic>
      <p:sp>
        <p:nvSpPr>
          <p:cNvPr id="379" name="Google Shape;379;p42"/>
          <p:cNvSpPr/>
          <p:nvPr/>
        </p:nvSpPr>
        <p:spPr>
          <a:xfrm>
            <a:off x="274000" y="3005575"/>
            <a:ext cx="7111200" cy="1083600"/>
          </a:xfrm>
          <a:prstGeom prst="rect">
            <a:avLst/>
          </a:prstGeom>
          <a:solidFill>
            <a:srgbClr val="FFF8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3"/>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Examples</a:t>
            </a:r>
            <a:endParaRPr/>
          </a:p>
        </p:txBody>
      </p:sp>
      <p:sp>
        <p:nvSpPr>
          <p:cNvPr id="385" name="Google Shape;385;p4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86" name="Google Shape;386;p43"/>
          <p:cNvPicPr preferRelativeResize="0"/>
          <p:nvPr/>
        </p:nvPicPr>
        <p:blipFill>
          <a:blip r:embed="rId3">
            <a:alphaModFix/>
          </a:blip>
          <a:stretch>
            <a:fillRect/>
          </a:stretch>
        </p:blipFill>
        <p:spPr>
          <a:xfrm>
            <a:off x="5100625" y="1035100"/>
            <a:ext cx="3144800" cy="3297525"/>
          </a:xfrm>
          <a:prstGeom prst="rect">
            <a:avLst/>
          </a:prstGeom>
          <a:noFill/>
          <a:ln>
            <a:noFill/>
          </a:ln>
        </p:spPr>
      </p:pic>
      <p:pic>
        <p:nvPicPr>
          <p:cNvPr id="387" name="Google Shape;387;p43">
            <a:hlinkClick r:id="rId4"/>
          </p:cNvPr>
          <p:cNvPicPr preferRelativeResize="0"/>
          <p:nvPr/>
        </p:nvPicPr>
        <p:blipFill>
          <a:blip r:embed="rId5">
            <a:alphaModFix/>
          </a:blip>
          <a:stretch>
            <a:fillRect/>
          </a:stretch>
        </p:blipFill>
        <p:spPr>
          <a:xfrm>
            <a:off x="470525" y="1488225"/>
            <a:ext cx="3669126" cy="2264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Barcelona Declaration - Commitments</a:t>
            </a:r>
            <a:endParaRPr/>
          </a:p>
        </p:txBody>
      </p:sp>
      <p:sp>
        <p:nvSpPr>
          <p:cNvPr id="393" name="Google Shape;393;p44"/>
          <p:cNvSpPr txBox="1"/>
          <p:nvPr>
            <p:ph idx="1" type="body"/>
          </p:nvPr>
        </p:nvSpPr>
        <p:spPr>
          <a:xfrm>
            <a:off x="342600" y="1229700"/>
            <a:ext cx="8520600" cy="29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C3C3B"/>
                </a:solidFill>
              </a:rPr>
              <a:t>As organizations that carry out, fund, and evaluate research, we commit to the following:</a:t>
            </a:r>
            <a:endParaRPr sz="1400">
              <a:solidFill>
                <a:srgbClr val="3C3C3B"/>
              </a:solidFill>
            </a:endParaRPr>
          </a:p>
          <a:p>
            <a:pPr indent="0" lvl="0" marL="0" rtl="0" algn="l">
              <a:spcBef>
                <a:spcPts val="0"/>
              </a:spcBef>
              <a:spcAft>
                <a:spcPts val="0"/>
              </a:spcAft>
              <a:buNone/>
            </a:pPr>
            <a:r>
              <a:t/>
            </a:r>
            <a:endParaRPr sz="1150">
              <a:solidFill>
                <a:srgbClr val="3C3C3B"/>
              </a:solidFill>
            </a:endParaRPr>
          </a:p>
          <a:p>
            <a:pPr indent="457200" lvl="0" marL="457200"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978">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3</a:t>
            </a:r>
            <a:r>
              <a:rPr lang="en" sz="2550">
                <a:solidFill>
                  <a:srgbClr val="434343"/>
                </a:solidFill>
                <a:latin typeface="Roboto"/>
                <a:ea typeface="Roboto"/>
                <a:cs typeface="Roboto"/>
                <a:sym typeface="Roboto"/>
              </a:rPr>
              <a:t> </a:t>
            </a:r>
            <a:endParaRPr sz="2550">
              <a:solidFill>
                <a:srgbClr val="434343"/>
              </a:solidFill>
              <a:latin typeface="Roboto"/>
              <a:ea typeface="Roboto"/>
              <a:cs typeface="Roboto"/>
              <a:sym typeface="Roboto"/>
            </a:endParaRPr>
          </a:p>
          <a:p>
            <a:pPr indent="0" lvl="0" marL="914400" rtl="0" algn="l">
              <a:lnSpc>
                <a:spcPct val="100000"/>
              </a:lnSpc>
              <a:spcBef>
                <a:spcPts val="0"/>
              </a:spcBef>
              <a:spcAft>
                <a:spcPts val="0"/>
              </a:spcAft>
              <a:buNone/>
            </a:pPr>
            <a:r>
              <a:rPr lang="en">
                <a:solidFill>
                  <a:srgbClr val="434343"/>
                </a:solidFill>
              </a:rPr>
              <a:t>       </a:t>
            </a:r>
            <a:r>
              <a:rPr lang="en">
                <a:solidFill>
                  <a:srgbClr val="3C3C3B"/>
                </a:solidFill>
              </a:rPr>
              <a:t>We will support the sustainability of infrastructures </a:t>
            </a:r>
            <a:endParaRPr>
              <a:solidFill>
                <a:srgbClr val="3C3C3B"/>
              </a:solidFill>
            </a:endParaRPr>
          </a:p>
          <a:p>
            <a:pPr indent="457200" lvl="0" marL="457200" rtl="0" algn="l">
              <a:spcBef>
                <a:spcPts val="0"/>
              </a:spcBef>
              <a:spcAft>
                <a:spcPts val="0"/>
              </a:spcAft>
              <a:buNone/>
            </a:pPr>
            <a:r>
              <a:rPr lang="en">
                <a:solidFill>
                  <a:srgbClr val="3C3C3B"/>
                </a:solidFill>
              </a:rPr>
              <a:t>       for open research information</a:t>
            </a:r>
            <a:endParaRPr>
              <a:solidFill>
                <a:srgbClr val="434343"/>
              </a:solidFill>
            </a:endParaRPr>
          </a:p>
          <a:p>
            <a:pPr indent="457200" lvl="0" marL="457200" rtl="0" algn="l">
              <a:lnSpc>
                <a:spcPct val="100000"/>
              </a:lnSpc>
              <a:spcBef>
                <a:spcPts val="0"/>
              </a:spcBef>
              <a:spcAft>
                <a:spcPts val="0"/>
              </a:spcAft>
              <a:buNone/>
            </a:pPr>
            <a:r>
              <a:t/>
            </a:r>
            <a:endParaRPr>
              <a:solidFill>
                <a:srgbClr val="434343"/>
              </a:solidFill>
            </a:endParaRPr>
          </a:p>
          <a:p>
            <a:pPr indent="457200" lvl="0" marL="484632" rtl="0" algn="l">
              <a:lnSpc>
                <a:spcPct val="100000"/>
              </a:lnSpc>
              <a:spcBef>
                <a:spcPts val="0"/>
              </a:spcBef>
              <a:spcAft>
                <a:spcPts val="0"/>
              </a:spcAft>
              <a:buNone/>
            </a:pPr>
            <a:r>
              <a:rPr lang="en" sz="2550">
                <a:solidFill>
                  <a:srgbClr val="434343"/>
                </a:solidFill>
                <a:latin typeface="Roboto"/>
                <a:ea typeface="Roboto"/>
                <a:cs typeface="Roboto"/>
                <a:sym typeface="Roboto"/>
              </a:rPr>
              <a:t>    </a:t>
            </a:r>
            <a:r>
              <a:rPr lang="en" sz="2200">
                <a:solidFill>
                  <a:srgbClr val="434343"/>
                </a:solidFill>
                <a:latin typeface="Roboto"/>
                <a:ea typeface="Roboto"/>
                <a:cs typeface="Roboto"/>
                <a:sym typeface="Roboto"/>
              </a:rPr>
              <a:t>4</a:t>
            </a:r>
            <a:r>
              <a:rPr lang="en">
                <a:solidFill>
                  <a:srgbClr val="434343"/>
                </a:solidFill>
                <a:latin typeface="Roboto"/>
                <a:ea typeface="Roboto"/>
                <a:cs typeface="Roboto"/>
                <a:sym typeface="Roboto"/>
              </a:rPr>
              <a:t>  </a:t>
            </a:r>
            <a:endParaRPr>
              <a:solidFill>
                <a:srgbClr val="434343"/>
              </a:solidFill>
              <a:latin typeface="Roboto"/>
              <a:ea typeface="Roboto"/>
              <a:cs typeface="Roboto"/>
              <a:sym typeface="Roboto"/>
            </a:endParaRPr>
          </a:p>
          <a:p>
            <a:pPr indent="457200" lvl="0" marL="457200" rtl="0" algn="l">
              <a:lnSpc>
                <a:spcPct val="100000"/>
              </a:lnSpc>
              <a:spcBef>
                <a:spcPts val="0"/>
              </a:spcBef>
              <a:spcAft>
                <a:spcPts val="0"/>
              </a:spcAft>
              <a:buNone/>
            </a:pPr>
            <a:r>
              <a:rPr lang="en">
                <a:solidFill>
                  <a:srgbClr val="3C3C3B"/>
                </a:solidFill>
              </a:rPr>
              <a:t>       We will support collective action to accelerate the transition </a:t>
            </a:r>
            <a:endParaRPr>
              <a:solidFill>
                <a:srgbClr val="3C3C3B"/>
              </a:solidFill>
            </a:endParaRPr>
          </a:p>
          <a:p>
            <a:pPr indent="0" lvl="0" marL="914400" rtl="0" algn="l">
              <a:spcBef>
                <a:spcPts val="0"/>
              </a:spcBef>
              <a:spcAft>
                <a:spcPts val="0"/>
              </a:spcAft>
              <a:buNone/>
            </a:pPr>
            <a:r>
              <a:rPr lang="en">
                <a:solidFill>
                  <a:srgbClr val="3C3C3B"/>
                </a:solidFill>
              </a:rPr>
              <a:t>       to openness of research information</a:t>
            </a:r>
            <a:endParaRPr>
              <a:solidFill>
                <a:srgbClr val="3C3C3B"/>
              </a:solidFill>
            </a:endParaRPr>
          </a:p>
          <a:p>
            <a:pPr indent="457200" lvl="0" marL="457200" rtl="0" algn="l">
              <a:lnSpc>
                <a:spcPct val="100000"/>
              </a:lnSpc>
              <a:spcBef>
                <a:spcPts val="0"/>
              </a:spcBef>
              <a:spcAft>
                <a:spcPts val="0"/>
              </a:spcAft>
              <a:buNone/>
            </a:pPr>
            <a:r>
              <a:t/>
            </a:r>
            <a:endParaRPr>
              <a:solidFill>
                <a:srgbClr val="3C3C3B"/>
              </a:solidFill>
            </a:endParaRPr>
          </a:p>
          <a:p>
            <a:pPr indent="457200" lvl="0" marL="457200" rtl="0" algn="l">
              <a:lnSpc>
                <a:spcPct val="100000"/>
              </a:lnSpc>
              <a:spcBef>
                <a:spcPts val="0"/>
              </a:spcBef>
              <a:spcAft>
                <a:spcPts val="0"/>
              </a:spcAft>
              <a:buNone/>
            </a:pPr>
            <a:r>
              <a:t/>
            </a:r>
            <a:endParaRPr>
              <a:solidFill>
                <a:srgbClr val="434343"/>
              </a:solidFill>
              <a:latin typeface="Roboto"/>
              <a:ea typeface="Roboto"/>
              <a:cs typeface="Roboto"/>
              <a:sym typeface="Roboto"/>
            </a:endParaRPr>
          </a:p>
          <a:p>
            <a:pPr indent="0" lvl="0" marL="165100" rtl="0" algn="l">
              <a:spcBef>
                <a:spcPts val="0"/>
              </a:spcBef>
              <a:spcAft>
                <a:spcPts val="0"/>
              </a:spcAft>
              <a:buNone/>
            </a:pPr>
            <a:r>
              <a:t/>
            </a:r>
            <a:endParaRPr sz="1600">
              <a:solidFill>
                <a:srgbClr val="494066"/>
              </a:solidFill>
              <a:latin typeface="Roboto"/>
              <a:ea typeface="Roboto"/>
              <a:cs typeface="Roboto"/>
              <a:sym typeface="Roboto"/>
            </a:endParaRPr>
          </a:p>
          <a:p>
            <a:pPr indent="0" lvl="0" marL="0" rtl="0" algn="l">
              <a:spcBef>
                <a:spcPts val="0"/>
              </a:spcBef>
              <a:spcAft>
                <a:spcPts val="0"/>
              </a:spcAft>
              <a:buNone/>
            </a:pPr>
            <a:r>
              <a:t/>
            </a:r>
            <a:endParaRPr sz="1150">
              <a:solidFill>
                <a:srgbClr val="3C3C3B"/>
              </a:solidFill>
            </a:endParaRPr>
          </a:p>
        </p:txBody>
      </p:sp>
      <p:sp>
        <p:nvSpPr>
          <p:cNvPr id="394" name="Google Shape;394;p4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395" name="Google Shape;395;p44"/>
          <p:cNvPicPr preferRelativeResize="0"/>
          <p:nvPr/>
        </p:nvPicPr>
        <p:blipFill>
          <a:blip r:embed="rId3">
            <a:alphaModFix/>
          </a:blip>
          <a:stretch>
            <a:fillRect/>
          </a:stretch>
        </p:blipFill>
        <p:spPr>
          <a:xfrm>
            <a:off x="516825" y="2077200"/>
            <a:ext cx="699049" cy="626724"/>
          </a:xfrm>
          <a:prstGeom prst="rect">
            <a:avLst/>
          </a:prstGeom>
          <a:noFill/>
          <a:ln>
            <a:noFill/>
          </a:ln>
        </p:spPr>
      </p:pic>
      <p:pic>
        <p:nvPicPr>
          <p:cNvPr id="396" name="Google Shape;396;p44"/>
          <p:cNvPicPr preferRelativeResize="0"/>
          <p:nvPr/>
        </p:nvPicPr>
        <p:blipFill>
          <a:blip r:embed="rId4">
            <a:alphaModFix/>
          </a:blip>
          <a:stretch>
            <a:fillRect/>
          </a:stretch>
        </p:blipFill>
        <p:spPr>
          <a:xfrm>
            <a:off x="430075" y="3428800"/>
            <a:ext cx="951026" cy="3804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5"/>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Barcelona Declaration - Signatories</a:t>
            </a:r>
            <a:endParaRPr/>
          </a:p>
        </p:txBody>
      </p:sp>
      <p:sp>
        <p:nvSpPr>
          <p:cNvPr id="402" name="Google Shape;402;p4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403" name="Google Shape;403;p45"/>
          <p:cNvPicPr preferRelativeResize="0"/>
          <p:nvPr/>
        </p:nvPicPr>
        <p:blipFill>
          <a:blip r:embed="rId3">
            <a:alphaModFix/>
          </a:blip>
          <a:stretch>
            <a:fillRect/>
          </a:stretch>
        </p:blipFill>
        <p:spPr>
          <a:xfrm>
            <a:off x="1518697" y="1019425"/>
            <a:ext cx="5902079" cy="37172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6"/>
          <p:cNvSpPr/>
          <p:nvPr/>
        </p:nvSpPr>
        <p:spPr>
          <a:xfrm>
            <a:off x="400475" y="4209025"/>
            <a:ext cx="966000" cy="53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409" name="Google Shape;409;p46"/>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Signatories and supporters</a:t>
            </a:r>
            <a:endParaRPr/>
          </a:p>
        </p:txBody>
      </p:sp>
      <p:sp>
        <p:nvSpPr>
          <p:cNvPr id="410" name="Google Shape;410;p46"/>
          <p:cNvSpPr txBox="1"/>
          <p:nvPr>
            <p:ph idx="1" type="body"/>
          </p:nvPr>
        </p:nvSpPr>
        <p:spPr>
          <a:xfrm>
            <a:off x="342600" y="1229700"/>
            <a:ext cx="8520600" cy="3597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a:t>As of today, the Barcelona Declaration has been </a:t>
            </a:r>
            <a:r>
              <a:rPr b="1" lang="en">
                <a:solidFill>
                  <a:srgbClr val="FECF65"/>
                </a:solidFill>
                <a:latin typeface="Roboto"/>
                <a:ea typeface="Roboto"/>
                <a:cs typeface="Roboto"/>
                <a:sym typeface="Roboto"/>
              </a:rPr>
              <a:t>formally signed by 89 organizations in 24 countries</a:t>
            </a:r>
            <a:r>
              <a:rPr lang="en"/>
              <a:t>; among others, signatories include universities and other research institutions, research funders, and governments</a:t>
            </a:r>
            <a:endParaRPr/>
          </a:p>
        </p:txBody>
      </p:sp>
      <p:sp>
        <p:nvSpPr>
          <p:cNvPr id="411" name="Google Shape;411;p46"/>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412" name="Google Shape;412;p46"/>
          <p:cNvPicPr preferRelativeResize="0"/>
          <p:nvPr/>
        </p:nvPicPr>
        <p:blipFill>
          <a:blip r:embed="rId3">
            <a:alphaModFix/>
          </a:blip>
          <a:stretch>
            <a:fillRect/>
          </a:stretch>
        </p:blipFill>
        <p:spPr>
          <a:xfrm>
            <a:off x="783200" y="2268525"/>
            <a:ext cx="4290374" cy="2474500"/>
          </a:xfrm>
          <a:prstGeom prst="rect">
            <a:avLst/>
          </a:prstGeom>
          <a:noFill/>
          <a:ln>
            <a:noFill/>
          </a:ln>
        </p:spPr>
      </p:pic>
      <p:pic>
        <p:nvPicPr>
          <p:cNvPr id="413" name="Google Shape;413;p46"/>
          <p:cNvPicPr preferRelativeResize="0"/>
          <p:nvPr/>
        </p:nvPicPr>
        <p:blipFill>
          <a:blip r:embed="rId4">
            <a:alphaModFix/>
          </a:blip>
          <a:stretch>
            <a:fillRect/>
          </a:stretch>
        </p:blipFill>
        <p:spPr>
          <a:xfrm>
            <a:off x="1166813" y="2243138"/>
            <a:ext cx="3469234" cy="2478024"/>
          </a:xfrm>
          <a:prstGeom prst="rect">
            <a:avLst/>
          </a:prstGeom>
          <a:noFill/>
          <a:ln>
            <a:noFill/>
          </a:ln>
        </p:spPr>
      </p:pic>
      <p:sp>
        <p:nvSpPr>
          <p:cNvPr id="414" name="Google Shape;414;p46"/>
          <p:cNvSpPr txBox="1"/>
          <p:nvPr/>
        </p:nvSpPr>
        <p:spPr>
          <a:xfrm>
            <a:off x="5325025" y="2372025"/>
            <a:ext cx="3420600" cy="21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ECF65"/>
                </a:solidFill>
                <a:latin typeface="Roboto"/>
                <a:ea typeface="Roboto"/>
                <a:cs typeface="Roboto"/>
                <a:sym typeface="Roboto"/>
              </a:rPr>
              <a:t>Ukraine</a:t>
            </a:r>
            <a:endParaRPr b="1" sz="1500">
              <a:solidFill>
                <a:srgbClr val="FECF65"/>
              </a:solidFill>
              <a:latin typeface="Roboto"/>
              <a:ea typeface="Roboto"/>
              <a:cs typeface="Roboto"/>
              <a:sym typeface="Roboto"/>
            </a:endParaRPr>
          </a:p>
          <a:p>
            <a:pPr indent="-323850" lvl="0" marL="457200" rtl="0" algn="l">
              <a:lnSpc>
                <a:spcPct val="115000"/>
              </a:lnSpc>
              <a:spcBef>
                <a:spcPts val="1200"/>
              </a:spcBef>
              <a:spcAft>
                <a:spcPts val="0"/>
              </a:spcAft>
              <a:buClr>
                <a:schemeClr val="dk2"/>
              </a:buClr>
              <a:buSzPts val="1500"/>
              <a:buFont typeface="Roboto Light"/>
              <a:buChar char="●"/>
            </a:pPr>
            <a:r>
              <a:rPr lang="en" sz="1500">
                <a:solidFill>
                  <a:schemeClr val="dk2"/>
                </a:solidFill>
                <a:latin typeface="Roboto Light"/>
                <a:ea typeface="Roboto Light"/>
                <a:cs typeface="Roboto Light"/>
                <a:sym typeface="Roboto Light"/>
              </a:rPr>
              <a:t>State Scientific and Technical Library</a:t>
            </a:r>
            <a:br>
              <a:rPr lang="en" sz="1500">
                <a:solidFill>
                  <a:schemeClr val="dk2"/>
                </a:solidFill>
                <a:latin typeface="Roboto Light"/>
                <a:ea typeface="Roboto Light"/>
                <a:cs typeface="Roboto Light"/>
                <a:sym typeface="Roboto Light"/>
              </a:rPr>
            </a:b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chemeClr val="dk2"/>
              </a:buClr>
              <a:buSzPts val="1500"/>
              <a:buFont typeface="Roboto Light"/>
              <a:buChar char="●"/>
            </a:pPr>
            <a:r>
              <a:rPr lang="en" sz="1500">
                <a:solidFill>
                  <a:schemeClr val="dk2"/>
                </a:solidFill>
                <a:latin typeface="Roboto Light"/>
                <a:ea typeface="Roboto Light"/>
                <a:cs typeface="Roboto Light"/>
                <a:sym typeface="Roboto Light"/>
              </a:rPr>
              <a:t>Institute of Higher Education of the National Academy of Educational Sciences</a:t>
            </a:r>
            <a:endParaRPr sz="1500">
              <a:solidFill>
                <a:schemeClr val="dk2"/>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7"/>
          <p:cNvSpPr/>
          <p:nvPr/>
        </p:nvSpPr>
        <p:spPr>
          <a:xfrm>
            <a:off x="400475" y="4209025"/>
            <a:ext cx="966000" cy="53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420" name="Google Shape;420;p47"/>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Signatories and supporters</a:t>
            </a:r>
            <a:endParaRPr/>
          </a:p>
        </p:txBody>
      </p:sp>
      <p:sp>
        <p:nvSpPr>
          <p:cNvPr id="421" name="Google Shape;421;p47"/>
          <p:cNvSpPr txBox="1"/>
          <p:nvPr>
            <p:ph idx="1" type="body"/>
          </p:nvPr>
        </p:nvSpPr>
        <p:spPr>
          <a:xfrm>
            <a:off x="342600" y="1229700"/>
            <a:ext cx="8520600" cy="3597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lt1"/>
              </a:buClr>
              <a:buSzPts val="1700"/>
              <a:buChar char="●"/>
            </a:pPr>
            <a:r>
              <a:rPr lang="en">
                <a:solidFill>
                  <a:schemeClr val="lt1"/>
                </a:solidFill>
              </a:rPr>
              <a:t>As of today, the Barcelona Declaration has been </a:t>
            </a:r>
            <a:r>
              <a:rPr b="1" lang="en">
                <a:solidFill>
                  <a:schemeClr val="lt1"/>
                </a:solidFill>
                <a:latin typeface="Roboto"/>
                <a:ea typeface="Roboto"/>
                <a:cs typeface="Roboto"/>
                <a:sym typeface="Roboto"/>
              </a:rPr>
              <a:t>formally signed by 87 organizations in 24 countries</a:t>
            </a:r>
            <a:r>
              <a:rPr lang="en">
                <a:solidFill>
                  <a:schemeClr val="lt1"/>
                </a:solidFill>
              </a:rPr>
              <a:t>; among others, signatories include universities and other research institutions, research funders, and governments</a:t>
            </a:r>
            <a:br>
              <a:rPr lang="en">
                <a:solidFill>
                  <a:schemeClr val="lt1"/>
                </a:solidFill>
              </a:rPr>
            </a:br>
            <a:endParaRPr>
              <a:solidFill>
                <a:schemeClr val="lt1"/>
              </a:solidFill>
            </a:endParaRPr>
          </a:p>
          <a:p>
            <a:pPr indent="-336550" lvl="0" marL="457200" rtl="0" algn="l">
              <a:spcBef>
                <a:spcPts val="0"/>
              </a:spcBef>
              <a:spcAft>
                <a:spcPts val="0"/>
              </a:spcAft>
              <a:buSzPts val="1700"/>
              <a:buChar char="●"/>
            </a:pPr>
            <a:r>
              <a:rPr lang="en"/>
              <a:t>In addition, </a:t>
            </a:r>
            <a:r>
              <a:rPr b="1" lang="en">
                <a:solidFill>
                  <a:srgbClr val="FECF65"/>
                </a:solidFill>
                <a:latin typeface="Roboto"/>
                <a:ea typeface="Roboto"/>
                <a:cs typeface="Roboto"/>
                <a:sym typeface="Roboto"/>
              </a:rPr>
              <a:t>44 organizations</a:t>
            </a:r>
            <a:r>
              <a:rPr lang="en"/>
              <a:t> providing data, services and infrastructure are </a:t>
            </a:r>
            <a:r>
              <a:rPr b="1" lang="en">
                <a:solidFill>
                  <a:srgbClr val="FECF65"/>
                </a:solidFill>
                <a:latin typeface="Roboto"/>
                <a:ea typeface="Roboto"/>
                <a:cs typeface="Roboto"/>
                <a:sym typeface="Roboto"/>
              </a:rPr>
              <a:t>formal supporters</a:t>
            </a:r>
            <a:r>
              <a:rPr lang="en"/>
              <a:t> of the Declaration</a:t>
            </a:r>
            <a:br>
              <a:rPr lang="en"/>
            </a:br>
            <a:endParaRPr/>
          </a:p>
          <a:p>
            <a:pPr indent="-336550" lvl="0" marL="457200" rtl="0" algn="l">
              <a:spcBef>
                <a:spcPts val="0"/>
              </a:spcBef>
              <a:spcAft>
                <a:spcPts val="0"/>
              </a:spcAft>
              <a:buSzPts val="1700"/>
              <a:buChar char="●"/>
            </a:pPr>
            <a:r>
              <a:rPr lang="en"/>
              <a:t>Many organizations have not yet signed the Declaration but have expressed an </a:t>
            </a:r>
            <a:r>
              <a:rPr b="1" lang="en">
                <a:solidFill>
                  <a:srgbClr val="FECF65"/>
                </a:solidFill>
                <a:latin typeface="Roboto"/>
                <a:ea typeface="Roboto"/>
                <a:cs typeface="Roboto"/>
                <a:sym typeface="Roboto"/>
              </a:rPr>
              <a:t>interest in contributing to the transition to open research information</a:t>
            </a:r>
            <a:endParaRPr/>
          </a:p>
        </p:txBody>
      </p:sp>
      <p:sp>
        <p:nvSpPr>
          <p:cNvPr id="422" name="Google Shape;422;p47"/>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423" name="Google Shape;423;p47"/>
          <p:cNvSpPr txBox="1"/>
          <p:nvPr>
            <p:ph idx="1" type="body"/>
          </p:nvPr>
        </p:nvSpPr>
        <p:spPr>
          <a:xfrm>
            <a:off x="342600" y="1229700"/>
            <a:ext cx="8520600" cy="3597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a:t>As of today, the Barcelona Declaration has been </a:t>
            </a:r>
            <a:r>
              <a:rPr b="1" lang="en">
                <a:solidFill>
                  <a:srgbClr val="FECF65"/>
                </a:solidFill>
                <a:latin typeface="Roboto"/>
                <a:ea typeface="Roboto"/>
                <a:cs typeface="Roboto"/>
                <a:sym typeface="Roboto"/>
              </a:rPr>
              <a:t>formally signed by 87 organizations in 24 countries</a:t>
            </a:r>
            <a:r>
              <a:rPr lang="en"/>
              <a:t>; among others, signatories include universities and other research institutions, research funders, and </a:t>
            </a:r>
            <a:r>
              <a:rPr lang="en"/>
              <a:t>governments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8"/>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429" name="Google Shape;429;p48"/>
          <p:cNvPicPr preferRelativeResize="0"/>
          <p:nvPr/>
        </p:nvPicPr>
        <p:blipFill>
          <a:blip r:embed="rId3">
            <a:alphaModFix/>
          </a:blip>
          <a:stretch>
            <a:fillRect/>
          </a:stretch>
        </p:blipFill>
        <p:spPr>
          <a:xfrm>
            <a:off x="228600" y="152400"/>
            <a:ext cx="7466749" cy="4674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9"/>
          <p:cNvSpPr/>
          <p:nvPr/>
        </p:nvSpPr>
        <p:spPr>
          <a:xfrm>
            <a:off x="428975" y="4188000"/>
            <a:ext cx="914400" cy="548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435" name="Google Shape;435;p49"/>
          <p:cNvSpPr txBox="1"/>
          <p:nvPr>
            <p:ph type="title"/>
          </p:nvPr>
        </p:nvSpPr>
        <p:spPr>
          <a:xfrm>
            <a:off x="342600" y="297325"/>
            <a:ext cx="3472200" cy="5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Paris Conference</a:t>
            </a:r>
            <a:endParaRPr/>
          </a:p>
        </p:txBody>
      </p:sp>
      <p:sp>
        <p:nvSpPr>
          <p:cNvPr id="436" name="Google Shape;436;p49"/>
          <p:cNvSpPr txBox="1"/>
          <p:nvPr>
            <p:ph idx="1" type="body"/>
          </p:nvPr>
        </p:nvSpPr>
        <p:spPr>
          <a:xfrm>
            <a:off x="342600" y="1253800"/>
            <a:ext cx="3301200" cy="342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September 23-24, 2024</a:t>
            </a:r>
            <a:br>
              <a:rPr lang="en"/>
            </a:br>
            <a:r>
              <a:rPr lang="en"/>
              <a:t>Sorbonne University</a:t>
            </a:r>
            <a:br>
              <a:rPr lang="en"/>
            </a:br>
            <a:endParaRPr/>
          </a:p>
          <a:p>
            <a:pPr indent="0" lvl="0" marL="0" rtl="0" algn="l">
              <a:spcBef>
                <a:spcPts val="1200"/>
              </a:spcBef>
              <a:spcAft>
                <a:spcPts val="1200"/>
              </a:spcAft>
              <a:buNone/>
            </a:pPr>
            <a:r>
              <a:rPr lang="en"/>
              <a:t>130 participants </a:t>
            </a:r>
            <a:br>
              <a:rPr lang="en"/>
            </a:br>
            <a:r>
              <a:rPr lang="en"/>
              <a:t>(on site and online)</a:t>
            </a:r>
            <a:endParaRPr/>
          </a:p>
        </p:txBody>
      </p:sp>
      <p:sp>
        <p:nvSpPr>
          <p:cNvPr id="437" name="Google Shape;437;p49"/>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438" name="Google Shape;438;p49"/>
          <p:cNvPicPr preferRelativeResize="0"/>
          <p:nvPr/>
        </p:nvPicPr>
        <p:blipFill rotWithShape="1">
          <a:blip r:embed="rId3">
            <a:alphaModFix/>
          </a:blip>
          <a:srcRect b="0" l="15851" r="12551" t="0"/>
          <a:stretch/>
        </p:blipFill>
        <p:spPr>
          <a:xfrm>
            <a:off x="3961650" y="0"/>
            <a:ext cx="5182348" cy="4826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0"/>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Paris conference </a:t>
            </a:r>
            <a:endParaRPr/>
          </a:p>
        </p:txBody>
      </p:sp>
      <p:sp>
        <p:nvSpPr>
          <p:cNvPr id="444" name="Google Shape;444;p50"/>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445" name="Google Shape;445;p50"/>
          <p:cNvSpPr txBox="1"/>
          <p:nvPr>
            <p:ph idx="1" type="body"/>
          </p:nvPr>
        </p:nvSpPr>
        <p:spPr>
          <a:xfrm>
            <a:off x="342600" y="1229700"/>
            <a:ext cx="8763000" cy="2958300"/>
          </a:xfrm>
          <a:prstGeom prst="rect">
            <a:avLst/>
          </a:prstGeom>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en" sz="2000">
                <a:solidFill>
                  <a:srgbClr val="FECF65"/>
                </a:solidFill>
                <a:latin typeface="Roboto Medium"/>
                <a:ea typeface="Roboto Medium"/>
                <a:cs typeface="Roboto Medium"/>
                <a:sym typeface="Roboto Medium"/>
              </a:rPr>
              <a:t>Share information and experiences</a:t>
            </a:r>
            <a:r>
              <a:rPr lang="en" sz="2000"/>
              <a:t> around adoption of open</a:t>
            </a:r>
            <a:br>
              <a:rPr lang="en" sz="2000"/>
            </a:br>
            <a:r>
              <a:rPr lang="en" sz="2000"/>
              <a:t>research information and implementation of the commitments</a:t>
            </a:r>
            <a:br>
              <a:rPr lang="en" sz="2000"/>
            </a:br>
            <a:endParaRPr sz="2000"/>
          </a:p>
          <a:p>
            <a:pPr indent="-355600" lvl="0" marL="457200" marR="0" rtl="0" algn="l">
              <a:lnSpc>
                <a:spcPct val="115000"/>
              </a:lnSpc>
              <a:spcBef>
                <a:spcPts val="0"/>
              </a:spcBef>
              <a:spcAft>
                <a:spcPts val="0"/>
              </a:spcAft>
              <a:buClr>
                <a:schemeClr val="lt1"/>
              </a:buClr>
              <a:buSzPts val="2000"/>
              <a:buChar char="●"/>
            </a:pPr>
            <a:r>
              <a:rPr lang="en" sz="2000" u="sng">
                <a:solidFill>
                  <a:schemeClr val="hlink"/>
                </a:solidFill>
                <a:hlinkClick r:id="rId3"/>
              </a:rPr>
              <a:t>https://zenodo.org/communities/paris_conference_ori_2024</a:t>
            </a:r>
            <a:br>
              <a:rPr lang="en" sz="2000"/>
            </a:br>
            <a:endParaRPr sz="2000"/>
          </a:p>
          <a:p>
            <a:pPr indent="-355600" lvl="0" marL="457200" marR="0" rtl="0" algn="l">
              <a:lnSpc>
                <a:spcPct val="115000"/>
              </a:lnSpc>
              <a:spcBef>
                <a:spcPts val="0"/>
              </a:spcBef>
              <a:spcAft>
                <a:spcPts val="0"/>
              </a:spcAft>
              <a:buSzPts val="2000"/>
              <a:buChar char="●"/>
            </a:pPr>
            <a:r>
              <a:rPr lang="en" sz="2000">
                <a:solidFill>
                  <a:srgbClr val="FECF65"/>
                </a:solidFill>
                <a:latin typeface="Roboto Medium"/>
                <a:ea typeface="Roboto Medium"/>
                <a:cs typeface="Roboto Medium"/>
                <a:sym typeface="Roboto Medium"/>
              </a:rPr>
              <a:t>Develop an initial road map</a:t>
            </a:r>
            <a:r>
              <a:rPr lang="en" sz="2000"/>
              <a:t> of next steps that need coordination </a:t>
            </a:r>
            <a:br>
              <a:rPr lang="en" sz="2000"/>
            </a:br>
            <a:r>
              <a:rPr lang="en" sz="2000"/>
              <a:t>and collaboration between signatories and supporters.</a:t>
            </a:r>
            <a:endParaRPr b="1" sz="1800">
              <a:solidFill>
                <a:srgbClr val="FECF65"/>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1"/>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Collective actions</a:t>
            </a:r>
            <a:endParaRPr/>
          </a:p>
        </p:txBody>
      </p:sp>
      <p:sp>
        <p:nvSpPr>
          <p:cNvPr id="451" name="Google Shape;451;p51"/>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452" name="Google Shape;452;p51"/>
          <p:cNvSpPr txBox="1"/>
          <p:nvPr/>
        </p:nvSpPr>
        <p:spPr>
          <a:xfrm>
            <a:off x="342600" y="1124375"/>
            <a:ext cx="6571200" cy="3000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FECF65"/>
              </a:buClr>
              <a:buSzPts val="1500"/>
              <a:buFont typeface="Roboto Light"/>
              <a:buChar char="➔"/>
            </a:pPr>
            <a:r>
              <a:rPr lang="en" sz="1500">
                <a:solidFill>
                  <a:schemeClr val="dk2"/>
                </a:solidFill>
                <a:latin typeface="Roboto Light"/>
                <a:ea typeface="Roboto Light"/>
                <a:cs typeface="Roboto Light"/>
                <a:sym typeface="Roboto Light"/>
              </a:rPr>
              <a:t>Journal article medata</a:t>
            </a:r>
            <a:r>
              <a:rPr lang="en" sz="1500">
                <a:solidFill>
                  <a:schemeClr val="dk2"/>
                </a:solidFill>
                <a:latin typeface="Roboto Light"/>
                <a:ea typeface="Roboto Light"/>
                <a:cs typeface="Roboto Light"/>
                <a:sym typeface="Roboto Light"/>
              </a:rPr>
              <a:t> </a:t>
            </a: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rgbClr val="FECF65"/>
              </a:buClr>
              <a:buSzPts val="1500"/>
              <a:buFont typeface="Roboto Light"/>
              <a:buChar char="➔"/>
            </a:pPr>
            <a:r>
              <a:rPr lang="en" sz="1500">
                <a:solidFill>
                  <a:schemeClr val="dk2"/>
                </a:solidFill>
                <a:latin typeface="Roboto Light"/>
                <a:ea typeface="Roboto Light"/>
                <a:cs typeface="Roboto Light"/>
                <a:sym typeface="Roboto Light"/>
              </a:rPr>
              <a:t>IR / preprint / data repository metadata </a:t>
            </a: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rgbClr val="FECF65"/>
              </a:buClr>
              <a:buSzPts val="1500"/>
              <a:buFont typeface="Roboto Light"/>
              <a:buChar char="➔"/>
            </a:pPr>
            <a:r>
              <a:rPr lang="en" sz="1500">
                <a:solidFill>
                  <a:schemeClr val="dk2"/>
                </a:solidFill>
                <a:latin typeface="Roboto Light"/>
                <a:ea typeface="Roboto Light"/>
                <a:cs typeface="Roboto Light"/>
                <a:sym typeface="Roboto Light"/>
              </a:rPr>
              <a:t>Funding metadata</a:t>
            </a: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rgbClr val="FECF65"/>
              </a:buClr>
              <a:buSzPts val="1500"/>
              <a:buFont typeface="Roboto Light"/>
              <a:buChar char="➔"/>
            </a:pPr>
            <a:r>
              <a:rPr lang="en" sz="1500">
                <a:solidFill>
                  <a:schemeClr val="dk2"/>
                </a:solidFill>
                <a:latin typeface="Roboto Light"/>
                <a:ea typeface="Roboto Light"/>
                <a:cs typeface="Roboto Light"/>
                <a:sym typeface="Roboto Light"/>
              </a:rPr>
              <a:t>Replacing closed systems</a:t>
            </a: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rgbClr val="FECF65"/>
              </a:buClr>
              <a:buSzPts val="1500"/>
              <a:buFont typeface="Roboto Light"/>
              <a:buChar char="➔"/>
            </a:pPr>
            <a:r>
              <a:rPr lang="en" sz="1500">
                <a:solidFill>
                  <a:schemeClr val="dk2"/>
                </a:solidFill>
                <a:latin typeface="Roboto Light"/>
                <a:ea typeface="Roboto Light"/>
                <a:cs typeface="Roboto Light"/>
                <a:sym typeface="Roboto Light"/>
              </a:rPr>
              <a:t>Sustainability of infrastructures</a:t>
            </a: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rgbClr val="FECF65"/>
              </a:buClr>
              <a:buSzPts val="1500"/>
              <a:buFont typeface="Roboto Light"/>
              <a:buChar char="➔"/>
            </a:pPr>
            <a:r>
              <a:rPr lang="en" sz="1500">
                <a:solidFill>
                  <a:schemeClr val="dk2"/>
                </a:solidFill>
                <a:latin typeface="Roboto Light"/>
                <a:ea typeface="Roboto Light"/>
                <a:cs typeface="Roboto Light"/>
                <a:sym typeface="Roboto Light"/>
              </a:rPr>
              <a:t>Evaluating open data sources</a:t>
            </a:r>
            <a:endParaRPr sz="1500">
              <a:solidFill>
                <a:schemeClr val="dk2"/>
              </a:solidFill>
              <a:latin typeface="Roboto Light"/>
              <a:ea typeface="Roboto Light"/>
              <a:cs typeface="Roboto Light"/>
              <a:sym typeface="Roboto Light"/>
            </a:endParaRPr>
          </a:p>
          <a:p>
            <a:pPr indent="-336550" lvl="0" marL="457200" rtl="0" algn="l">
              <a:lnSpc>
                <a:spcPct val="115000"/>
              </a:lnSpc>
              <a:spcBef>
                <a:spcPts val="0"/>
              </a:spcBef>
              <a:spcAft>
                <a:spcPts val="0"/>
              </a:spcAft>
              <a:buClr>
                <a:srgbClr val="FECF65"/>
              </a:buClr>
              <a:buSzPts val="1700"/>
              <a:buFont typeface="Roboto Light"/>
              <a:buChar char="➔"/>
            </a:pPr>
            <a:r>
              <a:rPr lang="en" sz="1500">
                <a:solidFill>
                  <a:schemeClr val="dk2"/>
                </a:solidFill>
                <a:latin typeface="Roboto Light"/>
                <a:ea typeface="Roboto Light"/>
                <a:cs typeface="Roboto Light"/>
                <a:sym typeface="Roboto Light"/>
              </a:rPr>
              <a:t>Evidence of benefits</a:t>
            </a:r>
            <a:br>
              <a:rPr lang="en" sz="1500">
                <a:solidFill>
                  <a:schemeClr val="dk2"/>
                </a:solidFill>
                <a:latin typeface="Roboto Light"/>
                <a:ea typeface="Roboto Light"/>
                <a:cs typeface="Roboto Light"/>
                <a:sym typeface="Roboto Light"/>
              </a:rPr>
            </a:br>
            <a:endParaRPr sz="1500">
              <a:solidFill>
                <a:schemeClr val="dk2"/>
              </a:solidFill>
              <a:latin typeface="Roboto Light"/>
              <a:ea typeface="Roboto Light"/>
              <a:cs typeface="Roboto Light"/>
              <a:sym typeface="Roboto Light"/>
            </a:endParaRPr>
          </a:p>
          <a:p>
            <a:pPr indent="-323850" lvl="0" marL="457200" rtl="0" algn="l">
              <a:lnSpc>
                <a:spcPct val="115000"/>
              </a:lnSpc>
              <a:spcBef>
                <a:spcPts val="0"/>
              </a:spcBef>
              <a:spcAft>
                <a:spcPts val="0"/>
              </a:spcAft>
              <a:buClr>
                <a:schemeClr val="lt1"/>
              </a:buClr>
              <a:buSzPts val="1500"/>
              <a:buFont typeface="Roboto Light"/>
              <a:buChar char="➔"/>
            </a:pPr>
            <a:r>
              <a:rPr lang="en" sz="1500">
                <a:solidFill>
                  <a:schemeClr val="lt1"/>
                </a:solidFill>
                <a:latin typeface="Roboto Light"/>
                <a:ea typeface="Roboto Light"/>
                <a:cs typeface="Roboto Light"/>
                <a:sym typeface="Roboto Light"/>
              </a:rPr>
              <a:t>Metadata in CRIS systems</a:t>
            </a:r>
            <a:endParaRPr sz="1500">
              <a:solidFill>
                <a:schemeClr val="lt1"/>
              </a:solidFill>
              <a:latin typeface="Roboto Light"/>
              <a:ea typeface="Roboto Light"/>
              <a:cs typeface="Roboto Light"/>
              <a:sym typeface="Roboto Light"/>
            </a:endParaRPr>
          </a:p>
          <a:p>
            <a:pPr indent="-323850" lvl="0" marL="457200" rtl="0" algn="l">
              <a:lnSpc>
                <a:spcPct val="115000"/>
              </a:lnSpc>
              <a:spcBef>
                <a:spcPts val="0"/>
              </a:spcBef>
              <a:spcAft>
                <a:spcPts val="0"/>
              </a:spcAft>
              <a:buClr>
                <a:schemeClr val="lt1"/>
              </a:buClr>
              <a:buSzPts val="1500"/>
              <a:buFont typeface="Roboto Light"/>
              <a:buChar char="➔"/>
            </a:pPr>
            <a:r>
              <a:rPr lang="en" sz="1500">
                <a:solidFill>
                  <a:schemeClr val="lt1"/>
                </a:solidFill>
                <a:latin typeface="Roboto Light"/>
                <a:ea typeface="Roboto Light"/>
                <a:cs typeface="Roboto Light"/>
                <a:sym typeface="Roboto Light"/>
              </a:rPr>
              <a:t>Data underlying rankings</a:t>
            </a:r>
            <a:endParaRPr sz="1500">
              <a:solidFill>
                <a:schemeClr val="lt1"/>
              </a:solidFill>
              <a:latin typeface="Roboto Light"/>
              <a:ea typeface="Roboto Light"/>
              <a:cs typeface="Roboto Light"/>
              <a:sym typeface="Roboto Light"/>
            </a:endParaRPr>
          </a:p>
          <a:p>
            <a:pPr indent="-323850" lvl="0" marL="457200" rtl="0" algn="l">
              <a:lnSpc>
                <a:spcPct val="115000"/>
              </a:lnSpc>
              <a:spcBef>
                <a:spcPts val="0"/>
              </a:spcBef>
              <a:spcAft>
                <a:spcPts val="0"/>
              </a:spcAft>
              <a:buClr>
                <a:schemeClr val="lt1"/>
              </a:buClr>
              <a:buSzPts val="1500"/>
              <a:buFont typeface="Roboto Light"/>
              <a:buChar char="➔"/>
            </a:pPr>
            <a:r>
              <a:rPr lang="en" sz="1500">
                <a:solidFill>
                  <a:schemeClr val="lt1"/>
                </a:solidFill>
                <a:latin typeface="Roboto Light"/>
                <a:ea typeface="Roboto Light"/>
                <a:cs typeface="Roboto Light"/>
                <a:sym typeface="Roboto Light"/>
              </a:rPr>
              <a:t>Community curation</a:t>
            </a:r>
            <a:br>
              <a:rPr lang="en" sz="1500">
                <a:solidFill>
                  <a:schemeClr val="lt1"/>
                </a:solidFill>
                <a:latin typeface="Roboto Light"/>
                <a:ea typeface="Roboto Light"/>
                <a:cs typeface="Roboto Light"/>
                <a:sym typeface="Roboto Light"/>
              </a:rPr>
            </a:br>
            <a:endParaRPr sz="1500">
              <a:solidFill>
                <a:schemeClr val="lt1"/>
              </a:solidFill>
              <a:latin typeface="Roboto Light"/>
              <a:ea typeface="Roboto Light"/>
              <a:cs typeface="Roboto Light"/>
              <a:sym typeface="Roboto Light"/>
            </a:endParaRPr>
          </a:p>
        </p:txBody>
      </p:sp>
      <p:sp>
        <p:nvSpPr>
          <p:cNvPr id="453" name="Google Shape;453;p51"/>
          <p:cNvSpPr txBox="1"/>
          <p:nvPr/>
        </p:nvSpPr>
        <p:spPr>
          <a:xfrm>
            <a:off x="342600" y="1124375"/>
            <a:ext cx="6571200" cy="3000000"/>
          </a:xfrm>
          <a:prstGeom prst="rect">
            <a:avLst/>
          </a:prstGeom>
          <a:solidFill>
            <a:schemeClr val="lt1"/>
          </a:solid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ECF65"/>
              </a:buClr>
              <a:buSzPts val="1800"/>
              <a:buFont typeface="Roboto Light"/>
              <a:buChar char="➔"/>
            </a:pPr>
            <a:r>
              <a:rPr lang="en" sz="1800">
                <a:solidFill>
                  <a:schemeClr val="dk2"/>
                </a:solidFill>
                <a:latin typeface="Roboto Light"/>
                <a:ea typeface="Roboto Light"/>
                <a:cs typeface="Roboto Light"/>
                <a:sym typeface="Roboto Light"/>
              </a:rPr>
              <a:t>Journal article medata </a:t>
            </a:r>
            <a:endParaRPr sz="1800">
              <a:solidFill>
                <a:schemeClr val="dk2"/>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ECF65"/>
              </a:buClr>
              <a:buSzPts val="1800"/>
              <a:buFont typeface="Roboto Light"/>
              <a:buChar char="➔"/>
            </a:pPr>
            <a:r>
              <a:rPr lang="en" sz="1800">
                <a:solidFill>
                  <a:schemeClr val="dk2"/>
                </a:solidFill>
                <a:latin typeface="Roboto Light"/>
                <a:ea typeface="Roboto Light"/>
                <a:cs typeface="Roboto Light"/>
                <a:sym typeface="Roboto Light"/>
              </a:rPr>
              <a:t>IR / preprint / data repository metadata </a:t>
            </a:r>
            <a:endParaRPr sz="1800">
              <a:solidFill>
                <a:schemeClr val="dk2"/>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ECF65"/>
              </a:buClr>
              <a:buSzPts val="1800"/>
              <a:buFont typeface="Roboto Light"/>
              <a:buChar char="➔"/>
            </a:pPr>
            <a:r>
              <a:rPr lang="en" sz="1800">
                <a:solidFill>
                  <a:schemeClr val="dk2"/>
                </a:solidFill>
                <a:latin typeface="Roboto Light"/>
                <a:ea typeface="Roboto Light"/>
                <a:cs typeface="Roboto Light"/>
                <a:sym typeface="Roboto Light"/>
              </a:rPr>
              <a:t>Funding metadata</a:t>
            </a:r>
            <a:endParaRPr sz="1800">
              <a:solidFill>
                <a:schemeClr val="dk2"/>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ECF65"/>
              </a:buClr>
              <a:buSzPts val="1800"/>
              <a:buFont typeface="Roboto Light"/>
              <a:buChar char="➔"/>
            </a:pPr>
            <a:r>
              <a:rPr lang="en" sz="1800">
                <a:solidFill>
                  <a:schemeClr val="dk2"/>
                </a:solidFill>
                <a:latin typeface="Roboto Light"/>
                <a:ea typeface="Roboto Light"/>
                <a:cs typeface="Roboto Light"/>
                <a:sym typeface="Roboto Light"/>
              </a:rPr>
              <a:t>Replacing closed systems</a:t>
            </a:r>
            <a:endParaRPr sz="1800">
              <a:solidFill>
                <a:schemeClr val="dk2"/>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ECF65"/>
              </a:buClr>
              <a:buSzPts val="1800"/>
              <a:buFont typeface="Roboto Light"/>
              <a:buChar char="➔"/>
            </a:pPr>
            <a:r>
              <a:rPr lang="en" sz="1800">
                <a:solidFill>
                  <a:schemeClr val="dk2"/>
                </a:solidFill>
                <a:latin typeface="Roboto Light"/>
                <a:ea typeface="Roboto Light"/>
                <a:cs typeface="Roboto Light"/>
                <a:sym typeface="Roboto Light"/>
              </a:rPr>
              <a:t>Sustainability of infrastructures</a:t>
            </a:r>
            <a:endParaRPr sz="1800">
              <a:solidFill>
                <a:schemeClr val="dk2"/>
              </a:solidFill>
              <a:latin typeface="Roboto Light"/>
              <a:ea typeface="Roboto Light"/>
              <a:cs typeface="Roboto Light"/>
              <a:sym typeface="Roboto Light"/>
            </a:endParaRPr>
          </a:p>
          <a:p>
            <a:pPr indent="-342900" lvl="0" marL="457200" rtl="0" algn="l">
              <a:lnSpc>
                <a:spcPct val="115000"/>
              </a:lnSpc>
              <a:spcBef>
                <a:spcPts val="0"/>
              </a:spcBef>
              <a:spcAft>
                <a:spcPts val="0"/>
              </a:spcAft>
              <a:buClr>
                <a:srgbClr val="FECF65"/>
              </a:buClr>
              <a:buSzPts val="1800"/>
              <a:buFont typeface="Roboto Light"/>
              <a:buChar char="➔"/>
            </a:pPr>
            <a:r>
              <a:rPr lang="en" sz="1800">
                <a:solidFill>
                  <a:schemeClr val="dk2"/>
                </a:solidFill>
                <a:latin typeface="Roboto Light"/>
                <a:ea typeface="Roboto Light"/>
                <a:cs typeface="Roboto Light"/>
                <a:sym typeface="Roboto Light"/>
              </a:rPr>
              <a:t>Evaluating open data sources</a:t>
            </a:r>
            <a:endParaRPr sz="1800">
              <a:solidFill>
                <a:schemeClr val="dk2"/>
              </a:solidFill>
              <a:latin typeface="Roboto Light"/>
              <a:ea typeface="Roboto Light"/>
              <a:cs typeface="Roboto Light"/>
              <a:sym typeface="Roboto Light"/>
            </a:endParaRPr>
          </a:p>
          <a:p>
            <a:pPr indent="-355600" lvl="0" marL="457200" rtl="0" algn="l">
              <a:lnSpc>
                <a:spcPct val="115000"/>
              </a:lnSpc>
              <a:spcBef>
                <a:spcPts val="0"/>
              </a:spcBef>
              <a:spcAft>
                <a:spcPts val="0"/>
              </a:spcAft>
              <a:buClr>
                <a:srgbClr val="FECF65"/>
              </a:buClr>
              <a:buSzPts val="2000"/>
              <a:buFont typeface="Roboto Light"/>
              <a:buChar char="➔"/>
            </a:pPr>
            <a:r>
              <a:rPr lang="en" sz="1800">
                <a:solidFill>
                  <a:schemeClr val="dk2"/>
                </a:solidFill>
                <a:latin typeface="Roboto Light"/>
                <a:ea typeface="Roboto Light"/>
                <a:cs typeface="Roboto Light"/>
                <a:sym typeface="Roboto Light"/>
              </a:rPr>
              <a:t>Evidence of benefits</a:t>
            </a:r>
            <a:endParaRPr sz="1800">
              <a:solidFill>
                <a:schemeClr val="dk2"/>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23" name="Google Shape;123;p25"/>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24" name="Google Shape;124;p25"/>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125" name="Google Shape;125;p25"/>
          <p:cNvGrpSpPr/>
          <p:nvPr/>
        </p:nvGrpSpPr>
        <p:grpSpPr>
          <a:xfrm>
            <a:off x="4407627" y="920980"/>
            <a:ext cx="3760379" cy="2517164"/>
            <a:chOff x="4407627" y="920980"/>
            <a:chExt cx="3760379" cy="2517164"/>
          </a:xfrm>
        </p:grpSpPr>
        <p:pic>
          <p:nvPicPr>
            <p:cNvPr id="126" name="Google Shape;126;p25"/>
            <p:cNvPicPr preferRelativeResize="0"/>
            <p:nvPr/>
          </p:nvPicPr>
          <p:blipFill>
            <a:blip r:embed="rId3">
              <a:alphaModFix/>
            </a:blip>
            <a:stretch>
              <a:fillRect/>
            </a:stretch>
          </p:blipFill>
          <p:spPr>
            <a:xfrm>
              <a:off x="4407627" y="923544"/>
              <a:ext cx="1695027" cy="2514600"/>
            </a:xfrm>
            <a:prstGeom prst="rect">
              <a:avLst/>
            </a:prstGeom>
            <a:noFill/>
            <a:ln>
              <a:noFill/>
            </a:ln>
          </p:spPr>
        </p:pic>
        <p:pic>
          <p:nvPicPr>
            <p:cNvPr id="127" name="Google Shape;127;p25"/>
            <p:cNvPicPr preferRelativeResize="0"/>
            <p:nvPr/>
          </p:nvPicPr>
          <p:blipFill>
            <a:blip r:embed="rId4">
              <a:alphaModFix/>
            </a:blip>
            <a:stretch>
              <a:fillRect/>
            </a:stretch>
          </p:blipFill>
          <p:spPr>
            <a:xfrm>
              <a:off x="6459976" y="920980"/>
              <a:ext cx="1708030" cy="2514600"/>
            </a:xfrm>
            <a:prstGeom prst="rect">
              <a:avLst/>
            </a:prstGeom>
            <a:noFill/>
            <a:ln>
              <a:noFill/>
            </a:ln>
          </p:spPr>
        </p:pic>
      </p:grpSp>
      <p:sp>
        <p:nvSpPr>
          <p:cNvPr id="128" name="Google Shape;128;p25"/>
          <p:cNvSpPr txBox="1"/>
          <p:nvPr/>
        </p:nvSpPr>
        <p:spPr>
          <a:xfrm>
            <a:off x="3938850" y="3569900"/>
            <a:ext cx="4663500" cy="55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595959"/>
                </a:solidFill>
                <a:latin typeface="Roboto"/>
                <a:ea typeface="Roboto"/>
                <a:cs typeface="Roboto"/>
                <a:sym typeface="Roboto"/>
              </a:rPr>
              <a:t>What</a:t>
            </a:r>
            <a:r>
              <a:rPr lang="en" sz="1800">
                <a:solidFill>
                  <a:srgbClr val="595959"/>
                </a:solidFill>
                <a:latin typeface="Roboto Light"/>
                <a:ea typeface="Roboto Light"/>
                <a:cs typeface="Roboto Light"/>
                <a:sym typeface="Roboto Light"/>
              </a:rPr>
              <a:t> - broadening and deepening</a:t>
            </a:r>
            <a:endParaRPr sz="1800">
              <a:solidFill>
                <a:srgbClr val="595959"/>
              </a:solidFill>
              <a:latin typeface="Roboto Light"/>
              <a:ea typeface="Roboto Light"/>
              <a:cs typeface="Roboto Light"/>
              <a:sym typeface="Roboto Light"/>
            </a:endParaRPr>
          </a:p>
        </p:txBody>
      </p:sp>
      <p:grpSp>
        <p:nvGrpSpPr>
          <p:cNvPr id="129" name="Google Shape;129;p25"/>
          <p:cNvGrpSpPr/>
          <p:nvPr/>
        </p:nvGrpSpPr>
        <p:grpSpPr>
          <a:xfrm>
            <a:off x="5684150" y="4463800"/>
            <a:ext cx="3407700" cy="338700"/>
            <a:chOff x="5684150" y="4463800"/>
            <a:chExt cx="3407700" cy="338700"/>
          </a:xfrm>
        </p:grpSpPr>
        <p:sp>
          <p:nvSpPr>
            <p:cNvPr id="130" name="Google Shape;130;p25"/>
            <p:cNvSpPr txBox="1"/>
            <p:nvPr/>
          </p:nvSpPr>
          <p:spPr>
            <a:xfrm>
              <a:off x="5684150" y="4463800"/>
              <a:ext cx="34077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000">
                  <a:solidFill>
                    <a:srgbClr val="595959"/>
                  </a:solidFill>
                  <a:latin typeface="Roboto Light"/>
                  <a:ea typeface="Roboto Light"/>
                  <a:cs typeface="Roboto Light"/>
                  <a:sym typeface="Roboto Light"/>
                </a:rPr>
                <a:t>image adapted from </a:t>
              </a:r>
              <a:r>
                <a:rPr lang="en" sz="1000" u="sng">
                  <a:solidFill>
                    <a:srgbClr val="595959"/>
                  </a:solidFill>
                  <a:latin typeface="Roboto Light"/>
                  <a:ea typeface="Roboto Light"/>
                  <a:cs typeface="Roboto Light"/>
                  <a:sym typeface="Roboto Light"/>
                  <a:hlinkClick r:id="rId5">
                    <a:extLst>
                      <a:ext uri="{A12FA001-AC4F-418D-AE19-62706E023703}">
                        <ahyp:hlinkClr val="tx"/>
                      </a:ext>
                    </a:extLst>
                  </a:hlinkClick>
                </a:rPr>
                <a:t>03-perspective sphérique</a:t>
              </a:r>
              <a:endParaRPr sz="1000">
                <a:solidFill>
                  <a:srgbClr val="595959"/>
                </a:solidFill>
                <a:latin typeface="Roboto Light"/>
                <a:ea typeface="Roboto Light"/>
                <a:cs typeface="Roboto Light"/>
                <a:sym typeface="Roboto Light"/>
              </a:endParaRPr>
            </a:p>
          </p:txBody>
        </p:sp>
        <p:pic>
          <p:nvPicPr>
            <p:cNvPr id="131" name="Google Shape;131;p25">
              <a:hlinkClick r:id="rId6"/>
            </p:cNvPr>
            <p:cNvPicPr preferRelativeResize="0"/>
            <p:nvPr/>
          </p:nvPicPr>
          <p:blipFill>
            <a:blip r:embed="rId7">
              <a:alphaModFix/>
            </a:blip>
            <a:stretch>
              <a:fillRect/>
            </a:stretch>
          </p:blipFill>
          <p:spPr>
            <a:xfrm>
              <a:off x="8417898" y="4559808"/>
              <a:ext cx="539496" cy="187651"/>
            </a:xfrm>
            <a:prstGeom prst="rect">
              <a:avLst/>
            </a:prstGeom>
            <a:noFill/>
            <a:ln>
              <a:noFill/>
            </a:ln>
          </p:spPr>
        </p:pic>
      </p:grpSp>
      <p:pic>
        <p:nvPicPr>
          <p:cNvPr id="132" name="Google Shape;132;p25"/>
          <p:cNvPicPr preferRelativeResize="0"/>
          <p:nvPr/>
        </p:nvPicPr>
        <p:blipFill>
          <a:blip r:embed="rId8">
            <a:alphaModFix/>
          </a:blip>
          <a:stretch>
            <a:fillRect/>
          </a:stretch>
        </p:blipFill>
        <p:spPr>
          <a:xfrm>
            <a:off x="370575" y="634100"/>
            <a:ext cx="2714925" cy="4142125"/>
          </a:xfrm>
          <a:prstGeom prst="rect">
            <a:avLst/>
          </a:prstGeom>
          <a:noFill/>
          <a:ln>
            <a:noFill/>
          </a:ln>
        </p:spPr>
      </p:pic>
      <p:grpSp>
        <p:nvGrpSpPr>
          <p:cNvPr id="133" name="Google Shape;133;p25"/>
          <p:cNvGrpSpPr/>
          <p:nvPr/>
        </p:nvGrpSpPr>
        <p:grpSpPr>
          <a:xfrm>
            <a:off x="446775" y="861450"/>
            <a:ext cx="924825" cy="103200"/>
            <a:chOff x="446775" y="861450"/>
            <a:chExt cx="924825" cy="103200"/>
          </a:xfrm>
        </p:grpSpPr>
        <p:sp>
          <p:nvSpPr>
            <p:cNvPr id="134" name="Google Shape;134;p25"/>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35" name="Google Shape;135;p25"/>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36" name="Google Shape;136;p25"/>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evaluation - perspectives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2"/>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Get involved! </a:t>
            </a:r>
            <a:endParaRPr/>
          </a:p>
        </p:txBody>
      </p:sp>
      <p:sp>
        <p:nvSpPr>
          <p:cNvPr id="459" name="Google Shape;459;p52"/>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3"/>
          <p:cNvSpPr/>
          <p:nvPr/>
        </p:nvSpPr>
        <p:spPr>
          <a:xfrm>
            <a:off x="428975" y="4188000"/>
            <a:ext cx="914400" cy="548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465" name="Google Shape;465;p53"/>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get involved?</a:t>
            </a:r>
            <a:endParaRPr/>
          </a:p>
        </p:txBody>
      </p:sp>
      <p:sp>
        <p:nvSpPr>
          <p:cNvPr id="466" name="Google Shape;466;p53"/>
          <p:cNvSpPr txBox="1"/>
          <p:nvPr>
            <p:ph idx="1" type="body"/>
          </p:nvPr>
        </p:nvSpPr>
        <p:spPr>
          <a:xfrm>
            <a:off x="342600" y="1229700"/>
            <a:ext cx="8520600" cy="359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Does your organization want to sign or support the Barcelona Declaration, or do you wish to know more?</a:t>
            </a:r>
            <a:endParaRPr/>
          </a:p>
          <a:p>
            <a:pPr indent="-336550" lvl="0" marL="457200" rtl="0" algn="l">
              <a:spcBef>
                <a:spcPts val="1200"/>
              </a:spcBef>
              <a:spcAft>
                <a:spcPts val="0"/>
              </a:spcAft>
              <a:buClr>
                <a:srgbClr val="FECF65"/>
              </a:buClr>
              <a:buSzPts val="1700"/>
              <a:buChar char="➔"/>
            </a:pPr>
            <a:r>
              <a:rPr lang="en"/>
              <a:t>Send us an email at </a:t>
            </a:r>
            <a:r>
              <a:rPr b="1" lang="en">
                <a:solidFill>
                  <a:srgbClr val="FECF65"/>
                </a:solidFill>
                <a:uFill>
                  <a:noFill/>
                </a:uFill>
                <a:latin typeface="Roboto"/>
                <a:ea typeface="Roboto"/>
                <a:cs typeface="Roboto"/>
                <a:sym typeface="Roboto"/>
                <a:hlinkClick r:id="rId3">
                  <a:extLst>
                    <a:ext uri="{A12FA001-AC4F-418D-AE19-62706E023703}">
                      <ahyp:hlinkClr val="tx"/>
                    </a:ext>
                  </a:extLst>
                </a:hlinkClick>
              </a:rPr>
              <a:t>contact@barcelona-declaration.org</a:t>
            </a:r>
            <a:endParaRPr b="1">
              <a:solidFill>
                <a:srgbClr val="FECF65"/>
              </a:solidFill>
              <a:latin typeface="Roboto"/>
              <a:ea typeface="Roboto"/>
              <a:cs typeface="Roboto"/>
              <a:sym typeface="Roboto"/>
            </a:endParaRPr>
          </a:p>
          <a:p>
            <a:pPr indent="0" lvl="0" marL="0" rtl="0" algn="l">
              <a:spcBef>
                <a:spcPts val="1200"/>
              </a:spcBef>
              <a:spcAft>
                <a:spcPts val="0"/>
              </a:spcAft>
              <a:buNone/>
            </a:pPr>
            <a:br>
              <a:rPr lang="en"/>
            </a:br>
            <a:r>
              <a:rPr lang="en"/>
              <a:t>For the latest updates, follow our social media channels:</a:t>
            </a:r>
            <a:endParaRPr/>
          </a:p>
          <a:p>
            <a:pPr indent="-336550" lvl="0" marL="457200" rtl="0" algn="l">
              <a:spcBef>
                <a:spcPts val="1200"/>
              </a:spcBef>
              <a:spcAft>
                <a:spcPts val="0"/>
              </a:spcAft>
              <a:buClr>
                <a:srgbClr val="FECF65"/>
              </a:buClr>
              <a:buSzPts val="1700"/>
              <a:buChar char="➔"/>
            </a:pPr>
            <a:r>
              <a:rPr lang="en"/>
              <a:t>LinkedIn: </a:t>
            </a:r>
            <a:r>
              <a:rPr b="1" lang="en">
                <a:solidFill>
                  <a:srgbClr val="FECF65"/>
                </a:solidFill>
                <a:latin typeface="Roboto"/>
                <a:ea typeface="Roboto"/>
                <a:cs typeface="Roboto"/>
                <a:sym typeface="Roboto"/>
              </a:rPr>
              <a:t>www.linkedin.com/company/barcelona-declaration/</a:t>
            </a:r>
            <a:endParaRPr b="1">
              <a:solidFill>
                <a:srgbClr val="FECF65"/>
              </a:solidFill>
              <a:latin typeface="Roboto"/>
              <a:ea typeface="Roboto"/>
              <a:cs typeface="Roboto"/>
              <a:sym typeface="Roboto"/>
            </a:endParaRPr>
          </a:p>
          <a:p>
            <a:pPr indent="-336550" lvl="0" marL="457200" rtl="0" algn="l">
              <a:spcBef>
                <a:spcPts val="0"/>
              </a:spcBef>
              <a:spcAft>
                <a:spcPts val="0"/>
              </a:spcAft>
              <a:buClr>
                <a:srgbClr val="FECF65"/>
              </a:buClr>
              <a:buSzPts val="1700"/>
              <a:buChar char="➔"/>
            </a:pPr>
            <a:r>
              <a:rPr lang="en"/>
              <a:t>Mastodon: </a:t>
            </a:r>
            <a:r>
              <a:rPr b="1" lang="en">
                <a:solidFill>
                  <a:srgbClr val="FECF65"/>
                </a:solidFill>
                <a:latin typeface="Roboto"/>
                <a:ea typeface="Roboto"/>
                <a:cs typeface="Roboto"/>
                <a:sym typeface="Roboto"/>
              </a:rPr>
              <a:t>mastodon.social/@BarcelonaDORI</a:t>
            </a:r>
            <a:endParaRPr b="1">
              <a:solidFill>
                <a:srgbClr val="FECF65"/>
              </a:solidFill>
              <a:latin typeface="Roboto"/>
              <a:ea typeface="Roboto"/>
              <a:cs typeface="Roboto"/>
              <a:sym typeface="Roboto"/>
            </a:endParaRPr>
          </a:p>
          <a:p>
            <a:pPr indent="-336550" lvl="0" marL="457200" rtl="0" algn="l">
              <a:spcBef>
                <a:spcPts val="0"/>
              </a:spcBef>
              <a:spcAft>
                <a:spcPts val="0"/>
              </a:spcAft>
              <a:buClr>
                <a:srgbClr val="FECF65"/>
              </a:buClr>
              <a:buSzPts val="1700"/>
              <a:buChar char="➔"/>
            </a:pPr>
            <a:r>
              <a:rPr lang="en"/>
              <a:t>X: </a:t>
            </a:r>
            <a:r>
              <a:rPr b="1" lang="en">
                <a:solidFill>
                  <a:srgbClr val="FECF65"/>
                </a:solidFill>
                <a:latin typeface="Roboto"/>
                <a:ea typeface="Roboto"/>
                <a:cs typeface="Roboto"/>
                <a:sym typeface="Roboto"/>
              </a:rPr>
              <a:t>x.com/BarcelonaDORI</a:t>
            </a:r>
            <a:endParaRPr/>
          </a:p>
        </p:txBody>
      </p:sp>
      <p:sp>
        <p:nvSpPr>
          <p:cNvPr id="467" name="Google Shape;467;p5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4"/>
          <p:cNvSpPr txBox="1"/>
          <p:nvPr>
            <p:ph idx="1" type="body"/>
          </p:nvPr>
        </p:nvSpPr>
        <p:spPr>
          <a:xfrm>
            <a:off x="573475" y="2150700"/>
            <a:ext cx="7017300" cy="260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300">
                <a:solidFill>
                  <a:srgbClr val="3C3C3B"/>
                </a:solidFill>
              </a:rPr>
              <a:t>The Barcelona Declaration on Open Research Information was prepared by a group of over 25 research information experts, representing organizations that carry out, fund, and evaluate research, as well as organizations that provide research information infrastructures. The group met in Barcelona in November 2023 in a workshop hosted by SIRIS Foundation. The preparation of the Declaration was coordinated by Bianca Kramer (Sesame Open Science), Cameron Neylon (Curtin Open Knowledge Initiative, Curtin University), and Ludo Waltman (Centre for Science and Technology Studies, Leiden University). Organizations that would like to know more about the Declaration or that wish to sign the Declaration are welcome to reach out to </a:t>
            </a:r>
            <a:r>
              <a:rPr lang="en" sz="1300">
                <a:solidFill>
                  <a:srgbClr val="494066"/>
                </a:solidFill>
              </a:rPr>
              <a:t>contact@barcelona-declaration.org</a:t>
            </a:r>
            <a:endParaRPr sz="1300">
              <a:solidFill>
                <a:srgbClr val="494066"/>
              </a:solidFill>
            </a:endParaRPr>
          </a:p>
          <a:p>
            <a:pPr indent="0" lvl="0" marL="0" rtl="0" algn="l">
              <a:spcBef>
                <a:spcPts val="0"/>
              </a:spcBef>
              <a:spcAft>
                <a:spcPts val="1200"/>
              </a:spcAft>
              <a:buNone/>
            </a:pPr>
            <a:r>
              <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42" name="Google Shape;142;p26"/>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43" name="Google Shape;143;p26"/>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44" name="Google Shape;144;p26"/>
          <p:cNvSpPr txBox="1"/>
          <p:nvPr/>
        </p:nvSpPr>
        <p:spPr>
          <a:xfrm>
            <a:off x="3938850" y="3569900"/>
            <a:ext cx="4663500" cy="55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595959"/>
                </a:solidFill>
                <a:latin typeface="Roboto"/>
                <a:ea typeface="Roboto"/>
                <a:cs typeface="Roboto"/>
                <a:sym typeface="Roboto"/>
              </a:rPr>
              <a:t>How</a:t>
            </a:r>
            <a:r>
              <a:rPr lang="en" sz="1800">
                <a:solidFill>
                  <a:srgbClr val="595959"/>
                </a:solidFill>
                <a:latin typeface="Roboto Light"/>
                <a:ea typeface="Roboto Light"/>
                <a:cs typeface="Roboto Light"/>
                <a:sym typeface="Roboto Light"/>
              </a:rPr>
              <a:t> - the lenses we use</a:t>
            </a:r>
            <a:endParaRPr sz="1800">
              <a:solidFill>
                <a:srgbClr val="595959"/>
              </a:solidFill>
              <a:latin typeface="Roboto Light"/>
              <a:ea typeface="Roboto Light"/>
              <a:cs typeface="Roboto Light"/>
              <a:sym typeface="Roboto Light"/>
            </a:endParaRPr>
          </a:p>
        </p:txBody>
      </p:sp>
      <p:grpSp>
        <p:nvGrpSpPr>
          <p:cNvPr id="145" name="Google Shape;145;p26"/>
          <p:cNvGrpSpPr/>
          <p:nvPr/>
        </p:nvGrpSpPr>
        <p:grpSpPr>
          <a:xfrm>
            <a:off x="5684150" y="4463800"/>
            <a:ext cx="3407700" cy="338700"/>
            <a:chOff x="5684150" y="4463800"/>
            <a:chExt cx="3407700" cy="338700"/>
          </a:xfrm>
        </p:grpSpPr>
        <p:sp>
          <p:nvSpPr>
            <p:cNvPr id="146" name="Google Shape;146;p26"/>
            <p:cNvSpPr txBox="1"/>
            <p:nvPr/>
          </p:nvSpPr>
          <p:spPr>
            <a:xfrm>
              <a:off x="5684150" y="4463800"/>
              <a:ext cx="34077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000">
                  <a:solidFill>
                    <a:srgbClr val="595959"/>
                  </a:solidFill>
                  <a:latin typeface="Roboto Light"/>
                  <a:ea typeface="Roboto Light"/>
                  <a:cs typeface="Roboto Light"/>
                  <a:sym typeface="Roboto Light"/>
                </a:rPr>
                <a:t>image adapted from </a:t>
              </a:r>
              <a:r>
                <a:rPr lang="en" sz="1000" u="sng">
                  <a:solidFill>
                    <a:srgbClr val="595959"/>
                  </a:solidFill>
                  <a:latin typeface="Roboto Light"/>
                  <a:ea typeface="Roboto Light"/>
                  <a:cs typeface="Roboto Light"/>
                  <a:sym typeface="Roboto Light"/>
                  <a:hlinkClick r:id="rId3">
                    <a:extLst>
                      <a:ext uri="{A12FA001-AC4F-418D-AE19-62706E023703}">
                        <ahyp:hlinkClr val="tx"/>
                      </a:ext>
                    </a:extLst>
                  </a:hlinkClick>
                </a:rPr>
                <a:t>03-perspective sphérique</a:t>
              </a:r>
              <a:endParaRPr sz="1000">
                <a:solidFill>
                  <a:srgbClr val="595959"/>
                </a:solidFill>
                <a:latin typeface="Roboto Light"/>
                <a:ea typeface="Roboto Light"/>
                <a:cs typeface="Roboto Light"/>
                <a:sym typeface="Roboto Light"/>
              </a:endParaRPr>
            </a:p>
          </p:txBody>
        </p:sp>
        <p:pic>
          <p:nvPicPr>
            <p:cNvPr id="147" name="Google Shape;147;p26">
              <a:hlinkClick r:id="rId4"/>
            </p:cNvPr>
            <p:cNvPicPr preferRelativeResize="0"/>
            <p:nvPr/>
          </p:nvPicPr>
          <p:blipFill>
            <a:blip r:embed="rId5">
              <a:alphaModFix/>
            </a:blip>
            <a:stretch>
              <a:fillRect/>
            </a:stretch>
          </p:blipFill>
          <p:spPr>
            <a:xfrm>
              <a:off x="8417898" y="4559808"/>
              <a:ext cx="539496" cy="187651"/>
            </a:xfrm>
            <a:prstGeom prst="rect">
              <a:avLst/>
            </a:prstGeom>
            <a:noFill/>
            <a:ln>
              <a:noFill/>
            </a:ln>
          </p:spPr>
        </p:pic>
      </p:grpSp>
      <p:pic>
        <p:nvPicPr>
          <p:cNvPr id="148" name="Google Shape;148;p26"/>
          <p:cNvPicPr preferRelativeResize="0"/>
          <p:nvPr/>
        </p:nvPicPr>
        <p:blipFill>
          <a:blip r:embed="rId6">
            <a:alphaModFix/>
          </a:blip>
          <a:stretch>
            <a:fillRect/>
          </a:stretch>
        </p:blipFill>
        <p:spPr>
          <a:xfrm>
            <a:off x="370575" y="634100"/>
            <a:ext cx="2714925" cy="4142125"/>
          </a:xfrm>
          <a:prstGeom prst="rect">
            <a:avLst/>
          </a:prstGeom>
          <a:noFill/>
          <a:ln>
            <a:noFill/>
          </a:ln>
        </p:spPr>
      </p:pic>
      <p:grpSp>
        <p:nvGrpSpPr>
          <p:cNvPr id="149" name="Google Shape;149;p26"/>
          <p:cNvGrpSpPr/>
          <p:nvPr/>
        </p:nvGrpSpPr>
        <p:grpSpPr>
          <a:xfrm>
            <a:off x="446775" y="861450"/>
            <a:ext cx="924825" cy="103200"/>
            <a:chOff x="446775" y="861450"/>
            <a:chExt cx="924825" cy="103200"/>
          </a:xfrm>
        </p:grpSpPr>
        <p:sp>
          <p:nvSpPr>
            <p:cNvPr id="150" name="Google Shape;150;p26"/>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51" name="Google Shape;151;p26"/>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52" name="Google Shape;152;p26"/>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evaluation - perspectives</a:t>
            </a:r>
            <a:endParaRPr/>
          </a:p>
        </p:txBody>
      </p:sp>
      <p:grpSp>
        <p:nvGrpSpPr>
          <p:cNvPr id="153" name="Google Shape;153;p26"/>
          <p:cNvGrpSpPr/>
          <p:nvPr/>
        </p:nvGrpSpPr>
        <p:grpSpPr>
          <a:xfrm>
            <a:off x="4437926" y="771144"/>
            <a:ext cx="3846596" cy="2743200"/>
            <a:chOff x="4437926" y="923544"/>
            <a:chExt cx="3846596" cy="2743200"/>
          </a:xfrm>
        </p:grpSpPr>
        <p:grpSp>
          <p:nvGrpSpPr>
            <p:cNvPr id="154" name="Google Shape;154;p26"/>
            <p:cNvGrpSpPr/>
            <p:nvPr/>
          </p:nvGrpSpPr>
          <p:grpSpPr>
            <a:xfrm>
              <a:off x="6353753" y="959390"/>
              <a:ext cx="1930769" cy="2697617"/>
              <a:chOff x="6278875" y="1757255"/>
              <a:chExt cx="2293620" cy="3200399"/>
            </a:xfrm>
          </p:grpSpPr>
          <p:pic>
            <p:nvPicPr>
              <p:cNvPr id="155" name="Google Shape;155;p26"/>
              <p:cNvPicPr preferRelativeResize="0"/>
              <p:nvPr/>
            </p:nvPicPr>
            <p:blipFill>
              <a:blip r:embed="rId7">
                <a:alphaModFix/>
              </a:blip>
              <a:stretch>
                <a:fillRect/>
              </a:stretch>
            </p:blipFill>
            <p:spPr>
              <a:xfrm>
                <a:off x="6278875" y="2276015"/>
                <a:ext cx="2113613" cy="2112201"/>
              </a:xfrm>
              <a:prstGeom prst="rect">
                <a:avLst/>
              </a:prstGeom>
              <a:noFill/>
              <a:ln>
                <a:noFill/>
              </a:ln>
            </p:spPr>
          </p:pic>
          <p:pic>
            <p:nvPicPr>
              <p:cNvPr id="156" name="Google Shape;156;p26"/>
              <p:cNvPicPr preferRelativeResize="0"/>
              <p:nvPr/>
            </p:nvPicPr>
            <p:blipFill>
              <a:blip r:embed="rId8">
                <a:alphaModFix/>
              </a:blip>
              <a:stretch>
                <a:fillRect/>
              </a:stretch>
            </p:blipFill>
            <p:spPr>
              <a:xfrm>
                <a:off x="6413479" y="1757255"/>
                <a:ext cx="2159015" cy="3200399"/>
              </a:xfrm>
              <a:prstGeom prst="rect">
                <a:avLst/>
              </a:prstGeom>
              <a:noFill/>
              <a:ln>
                <a:noFill/>
              </a:ln>
            </p:spPr>
          </p:pic>
        </p:grpSp>
        <p:pic>
          <p:nvPicPr>
            <p:cNvPr id="157" name="Google Shape;157;p26"/>
            <p:cNvPicPr preferRelativeResize="0"/>
            <p:nvPr/>
          </p:nvPicPr>
          <p:blipFill>
            <a:blip r:embed="rId9">
              <a:alphaModFix/>
            </a:blip>
            <a:stretch>
              <a:fillRect/>
            </a:stretch>
          </p:blipFill>
          <p:spPr>
            <a:xfrm>
              <a:off x="4437926" y="923544"/>
              <a:ext cx="1865376" cy="2743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63" name="Google Shape;163;p27"/>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64" name="Google Shape;164;p27"/>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165" name="Google Shape;165;p27"/>
          <p:cNvGrpSpPr/>
          <p:nvPr/>
        </p:nvGrpSpPr>
        <p:grpSpPr>
          <a:xfrm>
            <a:off x="446775" y="861450"/>
            <a:ext cx="924825" cy="103200"/>
            <a:chOff x="446775" y="861450"/>
            <a:chExt cx="924825" cy="103200"/>
          </a:xfrm>
        </p:grpSpPr>
        <p:sp>
          <p:nvSpPr>
            <p:cNvPr id="166" name="Google Shape;166;p27"/>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67" name="Google Shape;167;p27"/>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68" name="Google Shape;168;p27"/>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evaluation - perspectives </a:t>
            </a:r>
            <a:endParaRPr/>
          </a:p>
        </p:txBody>
      </p:sp>
      <p:pic>
        <p:nvPicPr>
          <p:cNvPr id="169" name="Google Shape;169;p27"/>
          <p:cNvPicPr preferRelativeResize="0"/>
          <p:nvPr/>
        </p:nvPicPr>
        <p:blipFill>
          <a:blip r:embed="rId3">
            <a:alphaModFix/>
          </a:blip>
          <a:stretch>
            <a:fillRect/>
          </a:stretch>
        </p:blipFill>
        <p:spPr>
          <a:xfrm>
            <a:off x="374904" y="768096"/>
            <a:ext cx="2715768" cy="4008100"/>
          </a:xfrm>
          <a:prstGeom prst="rect">
            <a:avLst/>
          </a:prstGeom>
          <a:noFill/>
          <a:ln>
            <a:noFill/>
          </a:ln>
        </p:spPr>
      </p:pic>
      <p:grpSp>
        <p:nvGrpSpPr>
          <p:cNvPr id="170" name="Google Shape;170;p27"/>
          <p:cNvGrpSpPr/>
          <p:nvPr/>
        </p:nvGrpSpPr>
        <p:grpSpPr>
          <a:xfrm>
            <a:off x="446775" y="861450"/>
            <a:ext cx="924825" cy="103200"/>
            <a:chOff x="446775" y="861450"/>
            <a:chExt cx="924825" cy="103200"/>
          </a:xfrm>
        </p:grpSpPr>
        <p:sp>
          <p:nvSpPr>
            <p:cNvPr id="171" name="Google Shape;171;p27"/>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72" name="Google Shape;172;p27"/>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73" name="Google Shape;173;p27"/>
          <p:cNvSpPr txBox="1"/>
          <p:nvPr/>
        </p:nvSpPr>
        <p:spPr>
          <a:xfrm>
            <a:off x="3499850" y="1996550"/>
            <a:ext cx="5276400" cy="2401200"/>
          </a:xfrm>
          <a:prstGeom prst="rect">
            <a:avLst/>
          </a:prstGeom>
          <a:solidFill>
            <a:srgbClr val="494066">
              <a:alpha val="333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35353"/>
                </a:solidFill>
                <a:latin typeface="Roboto Light"/>
                <a:ea typeface="Roboto Light"/>
                <a:cs typeface="Roboto Light"/>
                <a:sym typeface="Roboto Light"/>
              </a:rPr>
              <a:t>For the purposes of research assessment, consider the </a:t>
            </a:r>
            <a:r>
              <a:rPr lang="en" sz="1800">
                <a:solidFill>
                  <a:srgbClr val="535353"/>
                </a:solidFill>
                <a:latin typeface="Roboto"/>
                <a:ea typeface="Roboto"/>
                <a:cs typeface="Roboto"/>
                <a:sym typeface="Roboto"/>
              </a:rPr>
              <a:t>value and impact of all research outputs</a:t>
            </a:r>
            <a:r>
              <a:rPr lang="en" sz="1800">
                <a:solidFill>
                  <a:srgbClr val="535353"/>
                </a:solidFill>
                <a:latin typeface="Roboto Light"/>
                <a:ea typeface="Roboto Light"/>
                <a:cs typeface="Roboto Light"/>
                <a:sym typeface="Roboto Light"/>
              </a:rPr>
              <a:t> (including datasets and software) in addition to research publications</a:t>
            </a:r>
            <a:br>
              <a:rPr lang="en" sz="1800">
                <a:solidFill>
                  <a:srgbClr val="535353"/>
                </a:solidFill>
                <a:latin typeface="Roboto Light"/>
                <a:ea typeface="Roboto Light"/>
                <a:cs typeface="Roboto Light"/>
                <a:sym typeface="Roboto Light"/>
              </a:rPr>
            </a:br>
            <a:br>
              <a:rPr lang="en" sz="1800">
                <a:solidFill>
                  <a:srgbClr val="535353"/>
                </a:solidFill>
                <a:latin typeface="Roboto Light"/>
                <a:ea typeface="Roboto Light"/>
                <a:cs typeface="Roboto Light"/>
                <a:sym typeface="Roboto Light"/>
              </a:rPr>
            </a:br>
            <a:r>
              <a:rPr lang="en" sz="1800">
                <a:solidFill>
                  <a:srgbClr val="535353"/>
                </a:solidFill>
                <a:latin typeface="Roboto Light"/>
                <a:ea typeface="Roboto Light"/>
                <a:cs typeface="Roboto Light"/>
                <a:sym typeface="Roboto Light"/>
              </a:rPr>
              <a:t>Consider a </a:t>
            </a:r>
            <a:r>
              <a:rPr lang="en" sz="1800">
                <a:solidFill>
                  <a:srgbClr val="535353"/>
                </a:solidFill>
                <a:latin typeface="Roboto"/>
                <a:ea typeface="Roboto"/>
                <a:cs typeface="Roboto"/>
                <a:sym typeface="Roboto"/>
              </a:rPr>
              <a:t>broad range of impact measures including qualitative indicators </a:t>
            </a:r>
            <a:r>
              <a:rPr lang="en" sz="1800">
                <a:solidFill>
                  <a:srgbClr val="535353"/>
                </a:solidFill>
                <a:latin typeface="Roboto Light"/>
                <a:ea typeface="Roboto Light"/>
                <a:cs typeface="Roboto Light"/>
                <a:sym typeface="Roboto Light"/>
              </a:rPr>
              <a:t>of research impact, such as influence on policy and practices</a:t>
            </a:r>
            <a:endParaRPr sz="1800">
              <a:latin typeface="Roboto Light"/>
              <a:ea typeface="Roboto Light"/>
              <a:cs typeface="Roboto Light"/>
              <a:sym typeface="Roboto Light"/>
            </a:endParaRPr>
          </a:p>
        </p:txBody>
      </p:sp>
      <p:pic>
        <p:nvPicPr>
          <p:cNvPr id="174" name="Google Shape;174;p27">
            <a:hlinkClick r:id="rId4"/>
          </p:cNvPr>
          <p:cNvPicPr preferRelativeResize="0"/>
          <p:nvPr/>
        </p:nvPicPr>
        <p:blipFill>
          <a:blip r:embed="rId5">
            <a:alphaModFix/>
          </a:blip>
          <a:stretch>
            <a:fillRect/>
          </a:stretch>
        </p:blipFill>
        <p:spPr>
          <a:xfrm>
            <a:off x="4822750" y="1033825"/>
            <a:ext cx="2309375" cy="79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181" name="Google Shape;181;p28"/>
          <p:cNvSpPr/>
          <p:nvPr/>
        </p:nvSpPr>
        <p:spPr>
          <a:xfrm>
            <a:off x="366575" y="4195000"/>
            <a:ext cx="1065300" cy="5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182" name="Google Shape;182;p28"/>
          <p:cNvGrpSpPr/>
          <p:nvPr/>
        </p:nvGrpSpPr>
        <p:grpSpPr>
          <a:xfrm>
            <a:off x="446775" y="861450"/>
            <a:ext cx="924825" cy="103200"/>
            <a:chOff x="446775" y="861450"/>
            <a:chExt cx="924825" cy="103200"/>
          </a:xfrm>
        </p:grpSpPr>
        <p:sp>
          <p:nvSpPr>
            <p:cNvPr id="183" name="Google Shape;183;p28"/>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84" name="Google Shape;184;p28"/>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85" name="Google Shape;185;p28"/>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evaluation - perspectives </a:t>
            </a:r>
            <a:endParaRPr/>
          </a:p>
        </p:txBody>
      </p:sp>
      <p:pic>
        <p:nvPicPr>
          <p:cNvPr id="186" name="Google Shape;186;p28"/>
          <p:cNvPicPr preferRelativeResize="0"/>
          <p:nvPr/>
        </p:nvPicPr>
        <p:blipFill>
          <a:blip r:embed="rId3">
            <a:alphaModFix/>
          </a:blip>
          <a:stretch>
            <a:fillRect/>
          </a:stretch>
        </p:blipFill>
        <p:spPr>
          <a:xfrm>
            <a:off x="374904" y="768096"/>
            <a:ext cx="2715768" cy="4008100"/>
          </a:xfrm>
          <a:prstGeom prst="rect">
            <a:avLst/>
          </a:prstGeom>
          <a:noFill/>
          <a:ln>
            <a:noFill/>
          </a:ln>
        </p:spPr>
      </p:pic>
      <p:grpSp>
        <p:nvGrpSpPr>
          <p:cNvPr id="187" name="Google Shape;187;p28"/>
          <p:cNvGrpSpPr/>
          <p:nvPr/>
        </p:nvGrpSpPr>
        <p:grpSpPr>
          <a:xfrm>
            <a:off x="446775" y="861450"/>
            <a:ext cx="924825" cy="103200"/>
            <a:chOff x="446775" y="861450"/>
            <a:chExt cx="924825" cy="103200"/>
          </a:xfrm>
        </p:grpSpPr>
        <p:sp>
          <p:nvSpPr>
            <p:cNvPr id="188" name="Google Shape;188;p28"/>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189" name="Google Shape;189;p28"/>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190" name="Google Shape;190;p28"/>
          <p:cNvSpPr txBox="1"/>
          <p:nvPr/>
        </p:nvSpPr>
        <p:spPr>
          <a:xfrm>
            <a:off x="3438775" y="954325"/>
            <a:ext cx="53892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3B3B3B"/>
              </a:buClr>
              <a:buSzPts val="1800"/>
              <a:buFont typeface="Calibri"/>
              <a:buChar char="●"/>
            </a:pPr>
            <a:r>
              <a:rPr lang="en" sz="1800">
                <a:solidFill>
                  <a:srgbClr val="3B3B3B"/>
                </a:solidFill>
                <a:highlight>
                  <a:srgbClr val="FFFFFF"/>
                </a:highlight>
                <a:latin typeface="Roboto Light"/>
                <a:ea typeface="Roboto Light"/>
                <a:cs typeface="Roboto Light"/>
                <a:sym typeface="Roboto Light"/>
              </a:rPr>
              <a:t>Also look at research activities, not just research outcomes</a:t>
            </a:r>
            <a:endParaRPr sz="1800">
              <a:solidFill>
                <a:srgbClr val="3B3B3B"/>
              </a:solidFill>
              <a:highlight>
                <a:srgbClr val="FFFFFF"/>
              </a:highlight>
              <a:latin typeface="Roboto Light"/>
              <a:ea typeface="Roboto Light"/>
              <a:cs typeface="Roboto Light"/>
              <a:sym typeface="Roboto Light"/>
            </a:endParaRPr>
          </a:p>
        </p:txBody>
      </p:sp>
      <p:sp>
        <p:nvSpPr>
          <p:cNvPr id="191" name="Google Shape;191;p28"/>
          <p:cNvSpPr txBox="1"/>
          <p:nvPr/>
        </p:nvSpPr>
        <p:spPr>
          <a:xfrm>
            <a:off x="3895975" y="1868725"/>
            <a:ext cx="4947000" cy="2539800"/>
          </a:xfrm>
          <a:prstGeom prst="rect">
            <a:avLst/>
          </a:prstGeom>
          <a:noFill/>
          <a:ln>
            <a:noFill/>
          </a:ln>
        </p:spPr>
        <p:txBody>
          <a:bodyPr anchorCtr="0" anchor="t" bIns="91425" lIns="91425" spcFirstLastPara="1" rIns="91425" wrap="square" tIns="91425">
            <a:spAutoFit/>
          </a:bodyPr>
          <a:lstStyle/>
          <a:p>
            <a:pPr indent="-336550" lvl="0" marL="457200" rtl="0" algn="l">
              <a:lnSpc>
                <a:spcPct val="9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linked to strategic goals </a:t>
            </a:r>
            <a:br>
              <a:rPr lang="en" sz="1700">
                <a:solidFill>
                  <a:srgbClr val="3B3B3B"/>
                </a:solidFill>
                <a:highlight>
                  <a:srgbClr val="FFFFFF"/>
                </a:highlight>
                <a:latin typeface="Roboto Light"/>
                <a:ea typeface="Roboto Light"/>
                <a:cs typeface="Roboto Light"/>
                <a:sym typeface="Roboto Light"/>
              </a:rPr>
            </a:br>
            <a:r>
              <a:rPr lang="en" sz="1700">
                <a:solidFill>
                  <a:srgbClr val="3B3B3B"/>
                </a:solidFill>
                <a:highlight>
                  <a:srgbClr val="FFFFFF"/>
                </a:highlight>
                <a:latin typeface="Roboto Light"/>
                <a:ea typeface="Roboto Light"/>
                <a:cs typeface="Roboto Light"/>
                <a:sym typeface="Roboto Light"/>
              </a:rPr>
              <a:t>(more formative assessment) </a:t>
            </a:r>
            <a:br>
              <a:rPr lang="en" sz="1700">
                <a:solidFill>
                  <a:srgbClr val="3B3B3B"/>
                </a:solidFill>
                <a:highlight>
                  <a:srgbClr val="FFFFFF"/>
                </a:highlight>
                <a:latin typeface="Roboto Light"/>
                <a:ea typeface="Roboto Light"/>
                <a:cs typeface="Roboto Light"/>
                <a:sym typeface="Roboto Light"/>
              </a:rPr>
            </a:br>
            <a:endParaRPr sz="1700">
              <a:solidFill>
                <a:srgbClr val="3B3B3B"/>
              </a:solidFill>
              <a:highlight>
                <a:srgbClr val="FFFFFF"/>
              </a:highlight>
              <a:latin typeface="Roboto Light"/>
              <a:ea typeface="Roboto Light"/>
              <a:cs typeface="Roboto Light"/>
              <a:sym typeface="Roboto Light"/>
            </a:endParaRPr>
          </a:p>
          <a:p>
            <a:pPr indent="-336550" lvl="0" marL="457200" rtl="0" algn="l">
              <a:lnSpc>
                <a:spcPct val="9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context-specific choices </a:t>
            </a:r>
            <a:br>
              <a:rPr lang="en" sz="1700">
                <a:solidFill>
                  <a:srgbClr val="3B3B3B"/>
                </a:solidFill>
                <a:highlight>
                  <a:srgbClr val="FFFFFF"/>
                </a:highlight>
                <a:latin typeface="Roboto Light"/>
                <a:ea typeface="Roboto Light"/>
                <a:cs typeface="Roboto Light"/>
                <a:sym typeface="Roboto Light"/>
              </a:rPr>
            </a:br>
            <a:r>
              <a:rPr lang="en" sz="1700">
                <a:solidFill>
                  <a:srgbClr val="3B3B3B"/>
                </a:solidFill>
                <a:highlight>
                  <a:srgbClr val="FFFFFF"/>
                </a:highlight>
                <a:latin typeface="Roboto Light"/>
                <a:ea typeface="Roboto Light"/>
                <a:cs typeface="Roboto Light"/>
                <a:sym typeface="Roboto Light"/>
              </a:rPr>
              <a:t>(accounting for disciplinary differences)</a:t>
            </a:r>
            <a:br>
              <a:rPr lang="en" sz="1700">
                <a:solidFill>
                  <a:srgbClr val="3B3B3B"/>
                </a:solidFill>
                <a:highlight>
                  <a:srgbClr val="FFFFFF"/>
                </a:highlight>
                <a:latin typeface="Roboto Light"/>
                <a:ea typeface="Roboto Light"/>
                <a:cs typeface="Roboto Light"/>
                <a:sym typeface="Roboto Light"/>
              </a:rPr>
            </a:br>
            <a:endParaRPr sz="1700">
              <a:solidFill>
                <a:srgbClr val="3B3B3B"/>
              </a:solidFill>
              <a:highlight>
                <a:srgbClr val="FFFFFF"/>
              </a:highlight>
              <a:latin typeface="Roboto Light"/>
              <a:ea typeface="Roboto Light"/>
              <a:cs typeface="Roboto Light"/>
              <a:sym typeface="Roboto Light"/>
            </a:endParaRPr>
          </a:p>
          <a:p>
            <a:pPr indent="-336550" lvl="0" marL="457200" rtl="0" algn="l">
              <a:lnSpc>
                <a:spcPct val="9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choices made collectively (at level of </a:t>
            </a:r>
            <a:br>
              <a:rPr lang="en" sz="1700">
                <a:solidFill>
                  <a:srgbClr val="3B3B3B"/>
                </a:solidFill>
                <a:highlight>
                  <a:srgbClr val="FFFFFF"/>
                </a:highlight>
                <a:latin typeface="Roboto Light"/>
                <a:ea typeface="Roboto Light"/>
                <a:cs typeface="Roboto Light"/>
                <a:sym typeface="Roboto Light"/>
              </a:rPr>
            </a:br>
            <a:r>
              <a:rPr lang="en" sz="1700">
                <a:solidFill>
                  <a:srgbClr val="3B3B3B"/>
                </a:solidFill>
                <a:highlight>
                  <a:srgbClr val="FFFFFF"/>
                </a:highlight>
                <a:latin typeface="Roboto Light"/>
                <a:ea typeface="Roboto Light"/>
                <a:cs typeface="Roboto Light"/>
                <a:sym typeface="Roboto Light"/>
              </a:rPr>
              <a:t>research groups, departments, faculties) </a:t>
            </a:r>
            <a:br>
              <a:rPr lang="en" sz="1700">
                <a:solidFill>
                  <a:srgbClr val="3B3B3B"/>
                </a:solidFill>
                <a:highlight>
                  <a:srgbClr val="FFFFFF"/>
                </a:highlight>
                <a:latin typeface="Roboto Light"/>
                <a:ea typeface="Roboto Light"/>
                <a:cs typeface="Roboto Light"/>
                <a:sym typeface="Roboto Light"/>
              </a:rPr>
            </a:br>
            <a:endParaRPr sz="1700">
              <a:solidFill>
                <a:srgbClr val="3B3B3B"/>
              </a:solidFill>
              <a:highlight>
                <a:srgbClr val="FFFFFF"/>
              </a:highlight>
              <a:latin typeface="Roboto Light"/>
              <a:ea typeface="Roboto Light"/>
              <a:cs typeface="Roboto Light"/>
              <a:sym typeface="Roboto Light"/>
            </a:endParaRPr>
          </a:p>
          <a:p>
            <a:pPr indent="-336550" lvl="0" marL="457200" rtl="0" algn="l">
              <a:lnSpc>
                <a:spcPct val="9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safeguarding good research practices</a:t>
            </a:r>
            <a:endParaRPr sz="1700">
              <a:solidFill>
                <a:srgbClr val="3B3B3B"/>
              </a:solidFill>
              <a:highlight>
                <a:srgbClr val="FFFFFF"/>
              </a:highlight>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nvSpPr>
        <p:spPr>
          <a:xfrm>
            <a:off x="3438775" y="1182925"/>
            <a:ext cx="5389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3B3B3B"/>
              </a:buClr>
              <a:buSzPts val="1800"/>
              <a:buFont typeface="Roboto Light"/>
              <a:buChar char="●"/>
            </a:pPr>
            <a:r>
              <a:rPr lang="en" sz="1800">
                <a:solidFill>
                  <a:srgbClr val="3B3B3B"/>
                </a:solidFill>
                <a:highlight>
                  <a:srgbClr val="FFFFFF"/>
                </a:highlight>
                <a:latin typeface="Roboto Light"/>
                <a:ea typeface="Roboto Light"/>
                <a:cs typeface="Roboto Light"/>
                <a:sym typeface="Roboto Light"/>
              </a:rPr>
              <a:t>Relevant (context-dependent)</a:t>
            </a:r>
            <a:endParaRPr sz="1800">
              <a:solidFill>
                <a:srgbClr val="3B3B3B"/>
              </a:solidFill>
              <a:highlight>
                <a:srgbClr val="FFFFFF"/>
              </a:highlight>
              <a:latin typeface="Roboto Light"/>
              <a:ea typeface="Roboto Light"/>
              <a:cs typeface="Roboto Light"/>
              <a:sym typeface="Roboto Light"/>
            </a:endParaRPr>
          </a:p>
        </p:txBody>
      </p:sp>
      <p:sp>
        <p:nvSpPr>
          <p:cNvPr id="197" name="Google Shape;197;p29"/>
          <p:cNvSpPr txBox="1"/>
          <p:nvPr>
            <p:ph type="title"/>
          </p:nvPr>
        </p:nvSpPr>
        <p:spPr>
          <a:xfrm>
            <a:off x="342600" y="297325"/>
            <a:ext cx="8520600" cy="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494066"/>
                </a:solidFill>
                <a:latin typeface="Roboto"/>
                <a:ea typeface="Roboto"/>
                <a:cs typeface="Roboto"/>
                <a:sym typeface="Roboto"/>
              </a:rPr>
              <a:t>Choosing indicators - a balancing act</a:t>
            </a:r>
            <a:r>
              <a:rPr lang="en">
                <a:latin typeface="Roboto"/>
                <a:ea typeface="Roboto"/>
                <a:cs typeface="Roboto"/>
                <a:sym typeface="Roboto"/>
              </a:rPr>
              <a:t> </a:t>
            </a:r>
            <a:endParaRPr>
              <a:latin typeface="Roboto"/>
              <a:ea typeface="Roboto"/>
              <a:cs typeface="Roboto"/>
              <a:sym typeface="Roboto"/>
            </a:endParaRPr>
          </a:p>
        </p:txBody>
      </p:sp>
      <p:grpSp>
        <p:nvGrpSpPr>
          <p:cNvPr id="198" name="Google Shape;198;p29"/>
          <p:cNvGrpSpPr/>
          <p:nvPr/>
        </p:nvGrpSpPr>
        <p:grpSpPr>
          <a:xfrm>
            <a:off x="446775" y="861450"/>
            <a:ext cx="924825" cy="103200"/>
            <a:chOff x="446775" y="861450"/>
            <a:chExt cx="924825" cy="103200"/>
          </a:xfrm>
        </p:grpSpPr>
        <p:sp>
          <p:nvSpPr>
            <p:cNvPr id="199" name="Google Shape;199;p29"/>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200" name="Google Shape;200;p29"/>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201" name="Google Shape;201;p29"/>
          <p:cNvSpPr txBox="1"/>
          <p:nvPr/>
        </p:nvSpPr>
        <p:spPr>
          <a:xfrm>
            <a:off x="3895975" y="1716325"/>
            <a:ext cx="4947000" cy="1022100"/>
          </a:xfrm>
          <a:prstGeom prst="rect">
            <a:avLst/>
          </a:prstGeom>
          <a:noFill/>
          <a:ln>
            <a:noFill/>
          </a:ln>
        </p:spPr>
        <p:txBody>
          <a:bodyPr anchorCtr="0" anchor="t" bIns="91425" lIns="91425" spcFirstLastPara="1" rIns="91425" wrap="square" tIns="91425">
            <a:spAutoFit/>
          </a:bodyPr>
          <a:lstStyle/>
          <a:p>
            <a:pPr indent="-336550" lvl="0" marL="457200" rtl="0" algn="l">
              <a:lnSpc>
                <a:spcPct val="8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broader spectrum of activities, outputs and indicators</a:t>
            </a:r>
            <a:br>
              <a:rPr lang="en" sz="1700">
                <a:solidFill>
                  <a:srgbClr val="3B3B3B"/>
                </a:solidFill>
                <a:highlight>
                  <a:srgbClr val="FFFFFF"/>
                </a:highlight>
                <a:latin typeface="Roboto Light"/>
                <a:ea typeface="Roboto Light"/>
                <a:cs typeface="Roboto Light"/>
                <a:sym typeface="Roboto Light"/>
              </a:rPr>
            </a:br>
            <a:endParaRPr sz="1700">
              <a:solidFill>
                <a:srgbClr val="3B3B3B"/>
              </a:solidFill>
              <a:highlight>
                <a:srgbClr val="FFFFFF"/>
              </a:highlight>
              <a:latin typeface="Roboto Light"/>
              <a:ea typeface="Roboto Light"/>
              <a:cs typeface="Roboto Light"/>
              <a:sym typeface="Roboto Light"/>
            </a:endParaRPr>
          </a:p>
          <a:p>
            <a:pPr indent="-336550" lvl="0" marL="457200" rtl="0" algn="l">
              <a:lnSpc>
                <a:spcPct val="8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more agency for those being assessed </a:t>
            </a:r>
            <a:endParaRPr sz="1700">
              <a:solidFill>
                <a:srgbClr val="3B3B3B"/>
              </a:solidFill>
              <a:highlight>
                <a:srgbClr val="FFFFFF"/>
              </a:highlight>
              <a:latin typeface="Roboto Light"/>
              <a:ea typeface="Roboto Light"/>
              <a:cs typeface="Roboto Light"/>
              <a:sym typeface="Roboto Light"/>
            </a:endParaRPr>
          </a:p>
        </p:txBody>
      </p:sp>
      <p:sp>
        <p:nvSpPr>
          <p:cNvPr id="202" name="Google Shape;202;p29"/>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
        <p:nvSpPr>
          <p:cNvPr id="203" name="Google Shape;203;p29"/>
          <p:cNvSpPr txBox="1"/>
          <p:nvPr/>
        </p:nvSpPr>
        <p:spPr>
          <a:xfrm>
            <a:off x="3810000" y="3415225"/>
            <a:ext cx="4947000" cy="603300"/>
          </a:xfrm>
          <a:prstGeom prst="rect">
            <a:avLst/>
          </a:prstGeom>
          <a:noFill/>
          <a:ln>
            <a:noFill/>
          </a:ln>
        </p:spPr>
        <p:txBody>
          <a:bodyPr anchorCtr="0" anchor="t" bIns="91425" lIns="91425" spcFirstLastPara="1" rIns="91425" wrap="square" tIns="91425">
            <a:spAutoFit/>
          </a:bodyPr>
          <a:lstStyle/>
          <a:p>
            <a:pPr indent="-336550" lvl="0" marL="457200" rtl="0" algn="l">
              <a:lnSpc>
                <a:spcPct val="80000"/>
              </a:lnSpc>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more standardized requirements for outputs and metrics to be used</a:t>
            </a:r>
            <a:endParaRPr sz="1700">
              <a:solidFill>
                <a:srgbClr val="3B3B3B"/>
              </a:solidFill>
              <a:highlight>
                <a:srgbClr val="FFFFFF"/>
              </a:highlight>
              <a:latin typeface="Roboto Light"/>
              <a:ea typeface="Roboto Light"/>
              <a:cs typeface="Roboto Light"/>
              <a:sym typeface="Roboto Light"/>
            </a:endParaRPr>
          </a:p>
        </p:txBody>
      </p:sp>
      <p:sp>
        <p:nvSpPr>
          <p:cNvPr id="204" name="Google Shape;204;p29"/>
          <p:cNvSpPr txBox="1"/>
          <p:nvPr/>
        </p:nvSpPr>
        <p:spPr>
          <a:xfrm>
            <a:off x="3438775" y="2935525"/>
            <a:ext cx="5389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3B3B3B"/>
              </a:buClr>
              <a:buSzPts val="1800"/>
              <a:buFont typeface="Roboto Light"/>
              <a:buChar char="●"/>
            </a:pPr>
            <a:r>
              <a:rPr lang="en" sz="1800">
                <a:solidFill>
                  <a:srgbClr val="3B3B3B"/>
                </a:solidFill>
                <a:highlight>
                  <a:srgbClr val="FFFFFF"/>
                </a:highlight>
                <a:latin typeface="Roboto Light"/>
                <a:ea typeface="Roboto Light"/>
                <a:cs typeface="Roboto Light"/>
                <a:sym typeface="Roboto Light"/>
              </a:rPr>
              <a:t>Comparable</a:t>
            </a:r>
            <a:endParaRPr sz="1800">
              <a:solidFill>
                <a:srgbClr val="3B3B3B"/>
              </a:solidFill>
              <a:highlight>
                <a:srgbClr val="FFFFFF"/>
              </a:highlight>
              <a:latin typeface="Roboto Light"/>
              <a:ea typeface="Roboto Light"/>
              <a:cs typeface="Roboto Light"/>
              <a:sym typeface="Roboto Light"/>
            </a:endParaRPr>
          </a:p>
        </p:txBody>
      </p:sp>
      <p:grpSp>
        <p:nvGrpSpPr>
          <p:cNvPr id="205" name="Google Shape;205;p29"/>
          <p:cNvGrpSpPr/>
          <p:nvPr/>
        </p:nvGrpSpPr>
        <p:grpSpPr>
          <a:xfrm>
            <a:off x="9144" y="1056100"/>
            <a:ext cx="3578131" cy="3765900"/>
            <a:chOff x="9144" y="1056100"/>
            <a:chExt cx="3578131" cy="3765900"/>
          </a:xfrm>
        </p:grpSpPr>
        <p:pic>
          <p:nvPicPr>
            <p:cNvPr id="206" name="Google Shape;206;p29"/>
            <p:cNvPicPr preferRelativeResize="0"/>
            <p:nvPr/>
          </p:nvPicPr>
          <p:blipFill>
            <a:blip r:embed="rId3">
              <a:alphaModFix/>
            </a:blip>
            <a:stretch>
              <a:fillRect/>
            </a:stretch>
          </p:blipFill>
          <p:spPr>
            <a:xfrm flipH="1">
              <a:off x="9144" y="1056100"/>
              <a:ext cx="3578050" cy="3765900"/>
            </a:xfrm>
            <a:prstGeom prst="rect">
              <a:avLst/>
            </a:prstGeom>
            <a:noFill/>
            <a:ln>
              <a:noFill/>
            </a:ln>
          </p:spPr>
        </p:pic>
        <p:sp>
          <p:nvSpPr>
            <p:cNvPr id="207" name="Google Shape;207;p29"/>
            <p:cNvSpPr txBox="1"/>
            <p:nvPr/>
          </p:nvSpPr>
          <p:spPr>
            <a:xfrm>
              <a:off x="38416" y="2856613"/>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relevant</a:t>
              </a:r>
              <a:endParaRPr b="1">
                <a:latin typeface="Calibri"/>
                <a:ea typeface="Calibri"/>
                <a:cs typeface="Calibri"/>
                <a:sym typeface="Calibri"/>
              </a:endParaRPr>
            </a:p>
          </p:txBody>
        </p:sp>
        <p:sp>
          <p:nvSpPr>
            <p:cNvPr id="208" name="Google Shape;208;p29"/>
            <p:cNvSpPr txBox="1"/>
            <p:nvPr/>
          </p:nvSpPr>
          <p:spPr>
            <a:xfrm>
              <a:off x="2374675" y="3150130"/>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comparable</a:t>
              </a:r>
              <a:endParaRPr b="1">
                <a:latin typeface="Calibri"/>
                <a:ea typeface="Calibri"/>
                <a:cs typeface="Calibri"/>
                <a:sym typeface="Calibri"/>
              </a:endParaRPr>
            </a:p>
          </p:txBody>
        </p:sp>
      </p:grpSp>
      <p:grpSp>
        <p:nvGrpSpPr>
          <p:cNvPr id="209" name="Google Shape;209;p29"/>
          <p:cNvGrpSpPr/>
          <p:nvPr/>
        </p:nvGrpSpPr>
        <p:grpSpPr>
          <a:xfrm>
            <a:off x="11525" y="1056100"/>
            <a:ext cx="3578131" cy="3765900"/>
            <a:chOff x="11525" y="1056100"/>
            <a:chExt cx="3578131" cy="3765900"/>
          </a:xfrm>
        </p:grpSpPr>
        <p:pic>
          <p:nvPicPr>
            <p:cNvPr id="210" name="Google Shape;210;p29"/>
            <p:cNvPicPr preferRelativeResize="0"/>
            <p:nvPr/>
          </p:nvPicPr>
          <p:blipFill>
            <a:blip r:embed="rId3">
              <a:alphaModFix/>
            </a:blip>
            <a:stretch>
              <a:fillRect/>
            </a:stretch>
          </p:blipFill>
          <p:spPr>
            <a:xfrm>
              <a:off x="11525" y="1056100"/>
              <a:ext cx="3578050" cy="3765900"/>
            </a:xfrm>
            <a:prstGeom prst="rect">
              <a:avLst/>
            </a:prstGeom>
            <a:noFill/>
            <a:ln>
              <a:noFill/>
            </a:ln>
          </p:spPr>
        </p:pic>
        <p:sp>
          <p:nvSpPr>
            <p:cNvPr id="211" name="Google Shape;211;p29"/>
            <p:cNvSpPr txBox="1"/>
            <p:nvPr/>
          </p:nvSpPr>
          <p:spPr>
            <a:xfrm>
              <a:off x="40797" y="3237613"/>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relevant</a:t>
              </a:r>
              <a:endParaRPr b="1">
                <a:latin typeface="Calibri"/>
                <a:ea typeface="Calibri"/>
                <a:cs typeface="Calibri"/>
                <a:sym typeface="Calibri"/>
              </a:endParaRPr>
            </a:p>
          </p:txBody>
        </p:sp>
        <p:sp>
          <p:nvSpPr>
            <p:cNvPr id="212" name="Google Shape;212;p29"/>
            <p:cNvSpPr txBox="1"/>
            <p:nvPr/>
          </p:nvSpPr>
          <p:spPr>
            <a:xfrm>
              <a:off x="2377056" y="2921530"/>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comparable</a:t>
              </a:r>
              <a:endParaRPr b="1">
                <a:latin typeface="Calibri"/>
                <a:ea typeface="Calibri"/>
                <a:cs typeface="Calibri"/>
                <a:sym typeface="Calibri"/>
              </a:endParaRPr>
            </a:p>
          </p:txBody>
        </p:sp>
      </p:grpSp>
      <p:grpSp>
        <p:nvGrpSpPr>
          <p:cNvPr id="213" name="Google Shape;213;p29"/>
          <p:cNvGrpSpPr/>
          <p:nvPr/>
        </p:nvGrpSpPr>
        <p:grpSpPr>
          <a:xfrm>
            <a:off x="9144" y="1056100"/>
            <a:ext cx="3578131" cy="3765900"/>
            <a:chOff x="9144" y="1056100"/>
            <a:chExt cx="3578131" cy="3765900"/>
          </a:xfrm>
        </p:grpSpPr>
        <p:pic>
          <p:nvPicPr>
            <p:cNvPr id="214" name="Google Shape;214;p29"/>
            <p:cNvPicPr preferRelativeResize="0"/>
            <p:nvPr/>
          </p:nvPicPr>
          <p:blipFill>
            <a:blip r:embed="rId3">
              <a:alphaModFix/>
            </a:blip>
            <a:stretch>
              <a:fillRect/>
            </a:stretch>
          </p:blipFill>
          <p:spPr>
            <a:xfrm flipH="1">
              <a:off x="9144" y="1056100"/>
              <a:ext cx="3578050" cy="3765900"/>
            </a:xfrm>
            <a:prstGeom prst="rect">
              <a:avLst/>
            </a:prstGeom>
            <a:noFill/>
            <a:ln>
              <a:noFill/>
            </a:ln>
          </p:spPr>
        </p:pic>
        <p:sp>
          <p:nvSpPr>
            <p:cNvPr id="215" name="Google Shape;215;p29"/>
            <p:cNvSpPr txBox="1"/>
            <p:nvPr/>
          </p:nvSpPr>
          <p:spPr>
            <a:xfrm>
              <a:off x="38416" y="2856613"/>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relevant</a:t>
              </a:r>
              <a:endParaRPr b="1">
                <a:latin typeface="Calibri"/>
                <a:ea typeface="Calibri"/>
                <a:cs typeface="Calibri"/>
                <a:sym typeface="Calibri"/>
              </a:endParaRPr>
            </a:p>
          </p:txBody>
        </p:sp>
        <p:sp>
          <p:nvSpPr>
            <p:cNvPr id="216" name="Google Shape;216;p29"/>
            <p:cNvSpPr txBox="1"/>
            <p:nvPr/>
          </p:nvSpPr>
          <p:spPr>
            <a:xfrm>
              <a:off x="2374675" y="3150130"/>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comparable</a:t>
              </a:r>
              <a:endParaRPr b="1">
                <a:latin typeface="Calibri"/>
                <a:ea typeface="Calibri"/>
                <a:cs typeface="Calibri"/>
                <a:sym typeface="Calibri"/>
              </a:endParaRPr>
            </a:p>
          </p:txBody>
        </p:sp>
      </p:grpSp>
      <p:grpSp>
        <p:nvGrpSpPr>
          <p:cNvPr id="217" name="Google Shape;217;p29"/>
          <p:cNvGrpSpPr/>
          <p:nvPr/>
        </p:nvGrpSpPr>
        <p:grpSpPr>
          <a:xfrm>
            <a:off x="11525" y="1056100"/>
            <a:ext cx="3578131" cy="3765900"/>
            <a:chOff x="11525" y="1056100"/>
            <a:chExt cx="3578131" cy="3765900"/>
          </a:xfrm>
        </p:grpSpPr>
        <p:pic>
          <p:nvPicPr>
            <p:cNvPr id="218" name="Google Shape;218;p29"/>
            <p:cNvPicPr preferRelativeResize="0"/>
            <p:nvPr/>
          </p:nvPicPr>
          <p:blipFill>
            <a:blip r:embed="rId3">
              <a:alphaModFix/>
            </a:blip>
            <a:stretch>
              <a:fillRect/>
            </a:stretch>
          </p:blipFill>
          <p:spPr>
            <a:xfrm>
              <a:off x="11525" y="1056100"/>
              <a:ext cx="3578050" cy="3765900"/>
            </a:xfrm>
            <a:prstGeom prst="rect">
              <a:avLst/>
            </a:prstGeom>
            <a:noFill/>
            <a:ln>
              <a:noFill/>
            </a:ln>
          </p:spPr>
        </p:pic>
        <p:sp>
          <p:nvSpPr>
            <p:cNvPr id="219" name="Google Shape;219;p29"/>
            <p:cNvSpPr txBox="1"/>
            <p:nvPr/>
          </p:nvSpPr>
          <p:spPr>
            <a:xfrm>
              <a:off x="40797" y="3237613"/>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relevant</a:t>
              </a:r>
              <a:endParaRPr b="1">
                <a:latin typeface="Calibri"/>
                <a:ea typeface="Calibri"/>
                <a:cs typeface="Calibri"/>
                <a:sym typeface="Calibri"/>
              </a:endParaRPr>
            </a:p>
          </p:txBody>
        </p:sp>
        <p:sp>
          <p:nvSpPr>
            <p:cNvPr id="220" name="Google Shape;220;p29"/>
            <p:cNvSpPr txBox="1"/>
            <p:nvPr/>
          </p:nvSpPr>
          <p:spPr>
            <a:xfrm>
              <a:off x="2377056" y="2921530"/>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comparable</a:t>
              </a:r>
              <a:endParaRPr b="1">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342600" y="297325"/>
            <a:ext cx="8520600" cy="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494066"/>
                </a:solidFill>
                <a:latin typeface="Roboto"/>
                <a:ea typeface="Roboto"/>
                <a:cs typeface="Roboto"/>
                <a:sym typeface="Roboto"/>
              </a:rPr>
              <a:t>Choosing indicators - a balancing act</a:t>
            </a:r>
            <a:r>
              <a:rPr lang="en">
                <a:latin typeface="Roboto"/>
                <a:ea typeface="Roboto"/>
                <a:cs typeface="Roboto"/>
                <a:sym typeface="Roboto"/>
              </a:rPr>
              <a:t> </a:t>
            </a:r>
            <a:endParaRPr>
              <a:latin typeface="Roboto"/>
              <a:ea typeface="Roboto"/>
              <a:cs typeface="Roboto"/>
              <a:sym typeface="Roboto"/>
            </a:endParaRPr>
          </a:p>
        </p:txBody>
      </p:sp>
      <p:grpSp>
        <p:nvGrpSpPr>
          <p:cNvPr id="226" name="Google Shape;226;p30"/>
          <p:cNvGrpSpPr/>
          <p:nvPr/>
        </p:nvGrpSpPr>
        <p:grpSpPr>
          <a:xfrm>
            <a:off x="446775" y="861450"/>
            <a:ext cx="924825" cy="103200"/>
            <a:chOff x="446775" y="861450"/>
            <a:chExt cx="924825" cy="103200"/>
          </a:xfrm>
        </p:grpSpPr>
        <p:sp>
          <p:nvSpPr>
            <p:cNvPr id="227" name="Google Shape;227;p30"/>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228" name="Google Shape;228;p30"/>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
        <p:nvSpPr>
          <p:cNvPr id="229" name="Google Shape;229;p30"/>
          <p:cNvSpPr/>
          <p:nvPr/>
        </p:nvSpPr>
        <p:spPr>
          <a:xfrm>
            <a:off x="0" y="4826625"/>
            <a:ext cx="9144000" cy="316800"/>
          </a:xfrm>
          <a:prstGeom prst="rect">
            <a:avLst/>
          </a:prstGeom>
          <a:solidFill>
            <a:srgbClr val="494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grpSp>
        <p:nvGrpSpPr>
          <p:cNvPr id="230" name="Google Shape;230;p30"/>
          <p:cNvGrpSpPr/>
          <p:nvPr/>
        </p:nvGrpSpPr>
        <p:grpSpPr>
          <a:xfrm>
            <a:off x="11525" y="1056100"/>
            <a:ext cx="3578131" cy="3765900"/>
            <a:chOff x="11525" y="1056100"/>
            <a:chExt cx="3578131" cy="3765900"/>
          </a:xfrm>
        </p:grpSpPr>
        <p:pic>
          <p:nvPicPr>
            <p:cNvPr id="231" name="Google Shape;231;p30"/>
            <p:cNvPicPr preferRelativeResize="0"/>
            <p:nvPr/>
          </p:nvPicPr>
          <p:blipFill>
            <a:blip r:embed="rId3">
              <a:alphaModFix/>
            </a:blip>
            <a:stretch>
              <a:fillRect/>
            </a:stretch>
          </p:blipFill>
          <p:spPr>
            <a:xfrm>
              <a:off x="11525" y="1056100"/>
              <a:ext cx="3578050" cy="3765900"/>
            </a:xfrm>
            <a:prstGeom prst="rect">
              <a:avLst/>
            </a:prstGeom>
            <a:noFill/>
            <a:ln>
              <a:noFill/>
            </a:ln>
          </p:spPr>
        </p:pic>
        <p:sp>
          <p:nvSpPr>
            <p:cNvPr id="232" name="Google Shape;232;p30"/>
            <p:cNvSpPr txBox="1"/>
            <p:nvPr/>
          </p:nvSpPr>
          <p:spPr>
            <a:xfrm>
              <a:off x="40797" y="3237613"/>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relevant</a:t>
              </a:r>
              <a:endParaRPr b="1">
                <a:latin typeface="Calibri"/>
                <a:ea typeface="Calibri"/>
                <a:cs typeface="Calibri"/>
                <a:sym typeface="Calibri"/>
              </a:endParaRPr>
            </a:p>
          </p:txBody>
        </p:sp>
        <p:sp>
          <p:nvSpPr>
            <p:cNvPr id="233" name="Google Shape;233;p30"/>
            <p:cNvSpPr txBox="1"/>
            <p:nvPr/>
          </p:nvSpPr>
          <p:spPr>
            <a:xfrm>
              <a:off x="2377056" y="2921530"/>
              <a:ext cx="121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comparable</a:t>
              </a:r>
              <a:endParaRPr b="1">
                <a:latin typeface="Calibri"/>
                <a:ea typeface="Calibri"/>
                <a:cs typeface="Calibri"/>
                <a:sym typeface="Calibri"/>
              </a:endParaRPr>
            </a:p>
          </p:txBody>
        </p:sp>
      </p:grpSp>
      <p:pic>
        <p:nvPicPr>
          <p:cNvPr id="234" name="Google Shape;234;p30"/>
          <p:cNvPicPr preferRelativeResize="0"/>
          <p:nvPr/>
        </p:nvPicPr>
        <p:blipFill>
          <a:blip r:embed="rId4">
            <a:alphaModFix/>
          </a:blip>
          <a:stretch>
            <a:fillRect/>
          </a:stretch>
        </p:blipFill>
        <p:spPr>
          <a:xfrm>
            <a:off x="4147925" y="3680900"/>
            <a:ext cx="3046101" cy="678175"/>
          </a:xfrm>
          <a:prstGeom prst="rect">
            <a:avLst/>
          </a:prstGeom>
          <a:noFill/>
          <a:ln>
            <a:noFill/>
          </a:ln>
        </p:spPr>
      </p:pic>
      <p:pic>
        <p:nvPicPr>
          <p:cNvPr id="235" name="Google Shape;235;p30"/>
          <p:cNvPicPr preferRelativeResize="0"/>
          <p:nvPr/>
        </p:nvPicPr>
        <p:blipFill>
          <a:blip r:embed="rId5">
            <a:alphaModFix/>
          </a:blip>
          <a:stretch>
            <a:fillRect/>
          </a:stretch>
        </p:blipFill>
        <p:spPr>
          <a:xfrm>
            <a:off x="4035525" y="1056100"/>
            <a:ext cx="2064123" cy="879851"/>
          </a:xfrm>
          <a:prstGeom prst="rect">
            <a:avLst/>
          </a:prstGeom>
          <a:noFill/>
          <a:ln>
            <a:noFill/>
          </a:ln>
        </p:spPr>
      </p:pic>
      <p:sp>
        <p:nvSpPr>
          <p:cNvPr id="236" name="Google Shape;236;p30"/>
          <p:cNvSpPr txBox="1"/>
          <p:nvPr/>
        </p:nvSpPr>
        <p:spPr>
          <a:xfrm>
            <a:off x="4077725" y="1809750"/>
            <a:ext cx="5066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rgbClr val="7F7F7F"/>
                </a:solidFill>
                <a:highlight>
                  <a:schemeClr val="lt1"/>
                </a:highlight>
                <a:latin typeface="Roboto Light"/>
                <a:ea typeface="Roboto Light"/>
                <a:cs typeface="Roboto Light"/>
                <a:sym typeface="Roboto Light"/>
                <a:hlinkClick r:id="rId6">
                  <a:extLst>
                    <a:ext uri="{A12FA001-AC4F-418D-AE19-62706E023703}">
                      <ahyp:hlinkClr val="tx"/>
                    </a:ext>
                  </a:extLst>
                </a:hlinkClick>
              </a:rPr>
              <a:t>OPUS Research Assessment Framework (RAF)</a:t>
            </a:r>
            <a:endParaRPr sz="1700">
              <a:solidFill>
                <a:srgbClr val="7F7F7F"/>
              </a:solidFill>
              <a:latin typeface="Roboto Light"/>
              <a:ea typeface="Roboto Light"/>
              <a:cs typeface="Roboto Light"/>
              <a:sym typeface="Roboto Light"/>
            </a:endParaRPr>
          </a:p>
        </p:txBody>
      </p:sp>
      <p:pic>
        <p:nvPicPr>
          <p:cNvPr id="237" name="Google Shape;237;p30"/>
          <p:cNvPicPr preferRelativeResize="0"/>
          <p:nvPr/>
        </p:nvPicPr>
        <p:blipFill>
          <a:blip r:embed="rId7">
            <a:alphaModFix/>
          </a:blip>
          <a:stretch>
            <a:fillRect/>
          </a:stretch>
        </p:blipFill>
        <p:spPr>
          <a:xfrm>
            <a:off x="4210601" y="2422675"/>
            <a:ext cx="2376269" cy="569700"/>
          </a:xfrm>
          <a:prstGeom prst="rect">
            <a:avLst/>
          </a:prstGeom>
          <a:noFill/>
          <a:ln>
            <a:noFill/>
          </a:ln>
        </p:spPr>
      </p:pic>
      <p:sp>
        <p:nvSpPr>
          <p:cNvPr id="238" name="Google Shape;238;p30"/>
          <p:cNvSpPr txBox="1"/>
          <p:nvPr/>
        </p:nvSpPr>
        <p:spPr>
          <a:xfrm>
            <a:off x="4077725" y="2952750"/>
            <a:ext cx="5066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rgbClr val="7F7F7F"/>
                </a:solidFill>
                <a:latin typeface="Roboto Light"/>
                <a:ea typeface="Roboto Light"/>
                <a:cs typeface="Roboto Light"/>
                <a:sym typeface="Roboto Light"/>
                <a:hlinkClick r:id="rId8">
                  <a:extLst>
                    <a:ext uri="{A12FA001-AC4F-418D-AE19-62706E023703}">
                      <ahyp:hlinkClr val="tx"/>
                    </a:ext>
                  </a:extLst>
                </a:hlinkClick>
              </a:rPr>
              <a:t>Open Science Indicator Handbook</a:t>
            </a:r>
            <a:endParaRPr sz="1700">
              <a:solidFill>
                <a:srgbClr val="7F7F7F"/>
              </a:solidFill>
              <a:latin typeface="Roboto Light"/>
              <a:ea typeface="Roboto Light"/>
              <a:cs typeface="Roboto Light"/>
              <a:sym typeface="Roboto Light"/>
            </a:endParaRPr>
          </a:p>
        </p:txBody>
      </p:sp>
      <p:sp>
        <p:nvSpPr>
          <p:cNvPr id="239" name="Google Shape;239;p30"/>
          <p:cNvSpPr txBox="1"/>
          <p:nvPr/>
        </p:nvSpPr>
        <p:spPr>
          <a:xfrm>
            <a:off x="4001525" y="4324350"/>
            <a:ext cx="5066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rgbClr val="7F7F7F"/>
                </a:solidFill>
                <a:highlight>
                  <a:schemeClr val="lt1"/>
                </a:highlight>
                <a:latin typeface="Roboto Light"/>
                <a:ea typeface="Roboto Light"/>
                <a:cs typeface="Roboto Light"/>
                <a:sym typeface="Roboto Light"/>
                <a:hlinkClick r:id="rId9">
                  <a:extLst>
                    <a:ext uri="{A12FA001-AC4F-418D-AE19-62706E023703}">
                      <ahyp:hlinkClr val="tx"/>
                    </a:ext>
                  </a:extLst>
                </a:hlinkClick>
              </a:rPr>
              <a:t>Open Science Assessment Framework (OSAF)</a:t>
            </a:r>
            <a:endParaRPr sz="1700">
              <a:solidFill>
                <a:srgbClr val="7F7F7F"/>
              </a:solidFill>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1"/>
          <p:cNvPicPr preferRelativeResize="0"/>
          <p:nvPr/>
        </p:nvPicPr>
        <p:blipFill>
          <a:blip r:embed="rId3">
            <a:alphaModFix/>
          </a:blip>
          <a:stretch>
            <a:fillRect/>
          </a:stretch>
        </p:blipFill>
        <p:spPr>
          <a:xfrm>
            <a:off x="265176" y="182880"/>
            <a:ext cx="3346704" cy="4927092"/>
          </a:xfrm>
          <a:prstGeom prst="rect">
            <a:avLst/>
          </a:prstGeom>
          <a:noFill/>
          <a:ln>
            <a:noFill/>
          </a:ln>
        </p:spPr>
      </p:pic>
      <p:sp>
        <p:nvSpPr>
          <p:cNvPr id="245" name="Google Shape;245;p31"/>
          <p:cNvSpPr txBox="1"/>
          <p:nvPr/>
        </p:nvSpPr>
        <p:spPr>
          <a:xfrm>
            <a:off x="3438775" y="1868725"/>
            <a:ext cx="5491200" cy="7080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Who do we give control over information on research outputs and impact ? </a:t>
            </a:r>
            <a:endParaRPr sz="1700">
              <a:solidFill>
                <a:srgbClr val="3B3B3B"/>
              </a:solidFill>
              <a:highlight>
                <a:srgbClr val="FFFFFF"/>
              </a:highlight>
              <a:latin typeface="Roboto Light"/>
              <a:ea typeface="Roboto Light"/>
              <a:cs typeface="Roboto Light"/>
              <a:sym typeface="Roboto Light"/>
            </a:endParaRPr>
          </a:p>
        </p:txBody>
      </p:sp>
      <p:sp>
        <p:nvSpPr>
          <p:cNvPr id="246" name="Google Shape;246;p31"/>
          <p:cNvSpPr txBox="1"/>
          <p:nvPr/>
        </p:nvSpPr>
        <p:spPr>
          <a:xfrm>
            <a:off x="3438775" y="2783125"/>
            <a:ext cx="5389200" cy="7080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3B3B3B"/>
              </a:buClr>
              <a:buSzPts val="1700"/>
              <a:buFont typeface="Roboto Light"/>
              <a:buChar char="●"/>
            </a:pPr>
            <a:r>
              <a:rPr lang="en" sz="1700">
                <a:solidFill>
                  <a:srgbClr val="3B3B3B"/>
                </a:solidFill>
                <a:highlight>
                  <a:srgbClr val="FFFFFF"/>
                </a:highlight>
                <a:latin typeface="Roboto Light"/>
                <a:ea typeface="Roboto Light"/>
                <a:cs typeface="Roboto Light"/>
                <a:sym typeface="Roboto Light"/>
              </a:rPr>
              <a:t>How open and inclusive are the data and infrastructure we use ?</a:t>
            </a:r>
            <a:endParaRPr sz="1700">
              <a:solidFill>
                <a:srgbClr val="3B3B3B"/>
              </a:solidFill>
              <a:highlight>
                <a:srgbClr val="FFFFFF"/>
              </a:highlight>
              <a:latin typeface="Roboto Light"/>
              <a:ea typeface="Roboto Light"/>
              <a:cs typeface="Roboto Light"/>
              <a:sym typeface="Roboto Light"/>
            </a:endParaRPr>
          </a:p>
        </p:txBody>
      </p:sp>
      <p:grpSp>
        <p:nvGrpSpPr>
          <p:cNvPr id="247" name="Google Shape;247;p31"/>
          <p:cNvGrpSpPr/>
          <p:nvPr/>
        </p:nvGrpSpPr>
        <p:grpSpPr>
          <a:xfrm>
            <a:off x="-7350" y="182880"/>
            <a:ext cx="3619230" cy="4964277"/>
            <a:chOff x="-7350" y="182880"/>
            <a:chExt cx="3619230" cy="4964277"/>
          </a:xfrm>
        </p:grpSpPr>
        <p:pic>
          <p:nvPicPr>
            <p:cNvPr id="248" name="Google Shape;248;p31"/>
            <p:cNvPicPr preferRelativeResize="0"/>
            <p:nvPr/>
          </p:nvPicPr>
          <p:blipFill>
            <a:blip r:embed="rId4">
              <a:alphaModFix/>
            </a:blip>
            <a:stretch>
              <a:fillRect/>
            </a:stretch>
          </p:blipFill>
          <p:spPr>
            <a:xfrm>
              <a:off x="-7350" y="923675"/>
              <a:ext cx="3340200" cy="3340200"/>
            </a:xfrm>
            <a:prstGeom prst="rect">
              <a:avLst/>
            </a:prstGeom>
            <a:noFill/>
            <a:ln>
              <a:noFill/>
            </a:ln>
          </p:spPr>
        </p:pic>
        <p:pic>
          <p:nvPicPr>
            <p:cNvPr id="249" name="Google Shape;249;p31"/>
            <p:cNvPicPr preferRelativeResize="0"/>
            <p:nvPr/>
          </p:nvPicPr>
          <p:blipFill>
            <a:blip r:embed="rId5">
              <a:alphaModFix/>
            </a:blip>
            <a:stretch>
              <a:fillRect/>
            </a:stretch>
          </p:blipFill>
          <p:spPr>
            <a:xfrm>
              <a:off x="265176" y="182880"/>
              <a:ext cx="3346704" cy="4964277"/>
            </a:xfrm>
            <a:prstGeom prst="rect">
              <a:avLst/>
            </a:prstGeom>
            <a:noFill/>
            <a:ln>
              <a:noFill/>
            </a:ln>
          </p:spPr>
        </p:pic>
      </p:grpSp>
      <p:sp>
        <p:nvSpPr>
          <p:cNvPr id="250" name="Google Shape;250;p31"/>
          <p:cNvSpPr txBox="1"/>
          <p:nvPr>
            <p:ph idx="1" type="body"/>
          </p:nvPr>
        </p:nvSpPr>
        <p:spPr>
          <a:xfrm>
            <a:off x="3557850" y="1207700"/>
            <a:ext cx="4663500" cy="55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3B3B3B"/>
                </a:solidFill>
                <a:latin typeface="Roboto"/>
                <a:ea typeface="Roboto"/>
                <a:cs typeface="Roboto"/>
                <a:sym typeface="Roboto"/>
              </a:rPr>
              <a:t>How</a:t>
            </a:r>
            <a:r>
              <a:rPr lang="en">
                <a:solidFill>
                  <a:srgbClr val="3B3B3B"/>
                </a:solidFill>
                <a:latin typeface="Roboto Light"/>
                <a:ea typeface="Roboto Light"/>
                <a:cs typeface="Roboto Light"/>
                <a:sym typeface="Roboto Light"/>
              </a:rPr>
              <a:t> - the lenses we use</a:t>
            </a:r>
            <a:endParaRPr>
              <a:solidFill>
                <a:srgbClr val="3B3B3B"/>
              </a:solidFill>
              <a:latin typeface="Roboto Light"/>
              <a:ea typeface="Roboto Light"/>
              <a:cs typeface="Roboto Light"/>
              <a:sym typeface="Roboto Light"/>
            </a:endParaRPr>
          </a:p>
        </p:txBody>
      </p:sp>
      <p:sp>
        <p:nvSpPr>
          <p:cNvPr id="251" name="Google Shape;251;p31"/>
          <p:cNvSpPr txBox="1"/>
          <p:nvPr>
            <p:ph type="title"/>
          </p:nvPr>
        </p:nvSpPr>
        <p:spPr>
          <a:xfrm>
            <a:off x="342600" y="297325"/>
            <a:ext cx="8520600" cy="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494066"/>
                </a:solidFill>
                <a:latin typeface="Roboto"/>
                <a:ea typeface="Roboto"/>
                <a:cs typeface="Roboto"/>
                <a:sym typeface="Roboto"/>
              </a:rPr>
              <a:t>Research evaluation - perspectives</a:t>
            </a:r>
            <a:endParaRPr>
              <a:latin typeface="Roboto"/>
              <a:ea typeface="Roboto"/>
              <a:cs typeface="Roboto"/>
              <a:sym typeface="Roboto"/>
            </a:endParaRPr>
          </a:p>
        </p:txBody>
      </p:sp>
      <p:grpSp>
        <p:nvGrpSpPr>
          <p:cNvPr id="252" name="Google Shape;252;p31"/>
          <p:cNvGrpSpPr/>
          <p:nvPr/>
        </p:nvGrpSpPr>
        <p:grpSpPr>
          <a:xfrm>
            <a:off x="446775" y="861450"/>
            <a:ext cx="924825" cy="103200"/>
            <a:chOff x="446775" y="861450"/>
            <a:chExt cx="924825" cy="103200"/>
          </a:xfrm>
        </p:grpSpPr>
        <p:sp>
          <p:nvSpPr>
            <p:cNvPr id="253" name="Google Shape;253;p31"/>
            <p:cNvSpPr/>
            <p:nvPr/>
          </p:nvSpPr>
          <p:spPr>
            <a:xfrm>
              <a:off x="446775" y="861450"/>
              <a:ext cx="914400" cy="10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cxnSp>
          <p:nvCxnSpPr>
            <p:cNvPr id="254" name="Google Shape;254;p31"/>
            <p:cNvCxnSpPr/>
            <p:nvPr/>
          </p:nvCxnSpPr>
          <p:spPr>
            <a:xfrm>
              <a:off x="457200" y="905256"/>
              <a:ext cx="914400" cy="9000"/>
            </a:xfrm>
            <a:prstGeom prst="straightConnector1">
              <a:avLst/>
            </a:prstGeom>
            <a:noFill/>
            <a:ln cap="flat" cmpd="sng" w="28575">
              <a:solidFill>
                <a:srgbClr val="494066"/>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rcelona Declaration Template">
  <a:themeElements>
    <a:clrScheme name="Simple Light">
      <a:dk1>
        <a:srgbClr val="000000"/>
      </a:dk1>
      <a:lt1>
        <a:srgbClr val="FFFFFF"/>
      </a:lt1>
      <a:dk2>
        <a:srgbClr val="595959"/>
      </a:dk2>
      <a:lt2>
        <a:srgbClr val="EEEEEE"/>
      </a:lt2>
      <a:accent1>
        <a:srgbClr val="4285F4"/>
      </a:accent1>
      <a:accent2>
        <a:srgbClr val="212121"/>
      </a:accent2>
      <a:accent3>
        <a:srgbClr val="B3C6CF"/>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