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57" r:id="rId3"/>
    <p:sldId id="258" r:id="rId4"/>
    <p:sldId id="260" r:id="rId5"/>
    <p:sldId id="259" r:id="rId6"/>
    <p:sldId id="267" r:id="rId7"/>
    <p:sldId id="268" r:id="rId8"/>
    <p:sldId id="261" r:id="rId9"/>
    <p:sldId id="262" r:id="rId10"/>
    <p:sldId id="263" r:id="rId11"/>
    <p:sldId id="264" r:id="rId12"/>
    <p:sldId id="265" r:id="rId13"/>
    <p:sldId id="266"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82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6943A0-E0F0-449D-9499-6F4C446E57AD}" type="datetimeFigureOut">
              <a:rPr lang="sk-SK" smtClean="0"/>
              <a:t>10. 10. 2024</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629712-3549-4156-81AF-CD81E78AEACE}" type="slidenum">
              <a:rPr lang="sk-SK" smtClean="0"/>
              <a:t>‹#›</a:t>
            </a:fld>
            <a:endParaRPr lang="sk-SK"/>
          </a:p>
        </p:txBody>
      </p:sp>
    </p:spTree>
    <p:extLst>
      <p:ext uri="{BB962C8B-B14F-4D97-AF65-F5344CB8AC3E}">
        <p14:creationId xmlns:p14="http://schemas.microsoft.com/office/powerpoint/2010/main" val="2343804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k-SK" smtClean="0"/>
              <a:t>Upravte štýly predlohy textu</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Kliknutím upravte štýl predlohy podnadpisov</a:t>
            </a:r>
            <a:endParaRPr lang="en-US" dirty="0"/>
          </a:p>
        </p:txBody>
      </p:sp>
      <p:sp>
        <p:nvSpPr>
          <p:cNvPr id="4" name="Date Placeholder 3"/>
          <p:cNvSpPr>
            <a:spLocks noGrp="1"/>
          </p:cNvSpPr>
          <p:nvPr>
            <p:ph type="dt" sz="half" idx="10"/>
          </p:nvPr>
        </p:nvSpPr>
        <p:spPr/>
        <p:txBody>
          <a:bodyPr/>
          <a:lstStyle/>
          <a:p>
            <a:fld id="{E7EDA79B-2868-4FF1-8A4A-61C13F5CF25D}" type="datetime1">
              <a:rPr lang="sk-SK" smtClean="0"/>
              <a:t>10. 10. 2024</a:t>
            </a:fld>
            <a:endParaRPr lang="sk-SK"/>
          </a:p>
        </p:txBody>
      </p:sp>
      <p:sp>
        <p:nvSpPr>
          <p:cNvPr id="5" name="Footer Placeholder 4"/>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1592115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BFC912B6-EAF6-4248-88A9-E7734F73FAC6}" type="datetime1">
              <a:rPr lang="sk-SK" smtClean="0"/>
              <a:t>10. 10. 2024</a:t>
            </a:fld>
            <a:endParaRPr lang="sk-SK"/>
          </a:p>
        </p:txBody>
      </p:sp>
      <p:sp>
        <p:nvSpPr>
          <p:cNvPr id="5" name="Footer Placeholder 4"/>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105548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smtClean="0"/>
              <a:t>Upravte štýly predlohy textu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2A657EB0-C818-4EFF-9BF7-96F5A492AB93}" type="datetime1">
              <a:rPr lang="sk-SK" smtClean="0"/>
              <a:t>10. 10. 2024</a:t>
            </a:fld>
            <a:endParaRPr lang="sk-SK"/>
          </a:p>
        </p:txBody>
      </p:sp>
      <p:sp>
        <p:nvSpPr>
          <p:cNvPr id="5" name="Footer Placeholder 4"/>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C9286D-836D-4CA0-BEC8-4EF28A785C93}" type="slidenum">
              <a:rPr lang="sk-SK" smtClean="0"/>
              <a:t>‹#›</a:t>
            </a:fld>
            <a:endParaRPr lang="sk-SK"/>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4815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k-SK" smtClean="0"/>
              <a:t>Upravte štýly predlohy textu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Upraviť štýly predlohy textu</a:t>
            </a:r>
          </a:p>
        </p:txBody>
      </p:sp>
      <p:sp>
        <p:nvSpPr>
          <p:cNvPr id="5" name="Date Placeholder 4"/>
          <p:cNvSpPr>
            <a:spLocks noGrp="1"/>
          </p:cNvSpPr>
          <p:nvPr>
            <p:ph type="dt" sz="half" idx="10"/>
          </p:nvPr>
        </p:nvSpPr>
        <p:spPr/>
        <p:txBody>
          <a:bodyPr/>
          <a:lstStyle/>
          <a:p>
            <a:fld id="{AA361838-D3C8-42F0-9920-564F65C7155D}" type="datetime1">
              <a:rPr lang="sk-SK" smtClean="0"/>
              <a:t>10. 10. 2024</a:t>
            </a:fld>
            <a:endParaRPr lang="sk-SK"/>
          </a:p>
        </p:txBody>
      </p:sp>
      <p:sp>
        <p:nvSpPr>
          <p:cNvPr id="6" name="Footer Placeholder 5"/>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3365405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smtClean="0"/>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Upraviť štýly predlohy textu</a:t>
            </a:r>
          </a:p>
        </p:txBody>
      </p:sp>
      <p:sp>
        <p:nvSpPr>
          <p:cNvPr id="5" name="Date Placeholder 4"/>
          <p:cNvSpPr>
            <a:spLocks noGrp="1"/>
          </p:cNvSpPr>
          <p:nvPr>
            <p:ph type="dt" sz="half" idx="10"/>
          </p:nvPr>
        </p:nvSpPr>
        <p:spPr/>
        <p:txBody>
          <a:bodyPr/>
          <a:lstStyle/>
          <a:p>
            <a:fld id="{A9C731E1-1737-4A55-AE6D-FB01B73A937B}" type="datetime1">
              <a:rPr lang="sk-SK" smtClean="0"/>
              <a:t>10. 10. 2024</a:t>
            </a:fld>
            <a:endParaRPr lang="sk-SK"/>
          </a:p>
        </p:txBody>
      </p:sp>
      <p:sp>
        <p:nvSpPr>
          <p:cNvPr id="6" name="Footer Placeholder 5"/>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C9286D-836D-4CA0-BEC8-4EF28A785C93}" type="slidenum">
              <a:rPr lang="sk-SK" smtClean="0"/>
              <a:t>‹#›</a:t>
            </a:fld>
            <a:endParaRPr lang="sk-SK"/>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2379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k-SK" smtClean="0"/>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Upraviť štýly predlohy textu</a:t>
            </a:r>
          </a:p>
        </p:txBody>
      </p:sp>
      <p:sp>
        <p:nvSpPr>
          <p:cNvPr id="5" name="Date Placeholder 4"/>
          <p:cNvSpPr>
            <a:spLocks noGrp="1"/>
          </p:cNvSpPr>
          <p:nvPr>
            <p:ph type="dt" sz="half" idx="10"/>
          </p:nvPr>
        </p:nvSpPr>
        <p:spPr/>
        <p:txBody>
          <a:bodyPr/>
          <a:lstStyle/>
          <a:p>
            <a:fld id="{FD454C18-64F2-415D-B815-F7794EB3A313}" type="datetime1">
              <a:rPr lang="sk-SK" smtClean="0"/>
              <a:t>10. 10. 2024</a:t>
            </a:fld>
            <a:endParaRPr lang="sk-SK"/>
          </a:p>
        </p:txBody>
      </p:sp>
      <p:sp>
        <p:nvSpPr>
          <p:cNvPr id="6" name="Footer Placeholder 5"/>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4027229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ncho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BB3FF287-611C-4EC0-9BA5-897828D03971}" type="datetime1">
              <a:rPr lang="sk-SK" smtClean="0"/>
              <a:t>10. 10. 2024</a:t>
            </a:fld>
            <a:endParaRPr lang="sk-SK"/>
          </a:p>
        </p:txBody>
      </p:sp>
      <p:sp>
        <p:nvSpPr>
          <p:cNvPr id="5" name="Footer Placeholder 4"/>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1081687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k-SK" smtClean="0"/>
              <a:t>Upravte štýly predlohy textu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1F724456-B2B8-49FE-9429-75BAE3C8E1A3}" type="datetime1">
              <a:rPr lang="sk-SK" smtClean="0"/>
              <a:t>10. 10. 2024</a:t>
            </a:fld>
            <a:endParaRPr lang="sk-SK"/>
          </a:p>
        </p:txBody>
      </p:sp>
      <p:sp>
        <p:nvSpPr>
          <p:cNvPr id="5" name="Footer Placeholder 4"/>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1304255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k-SK" smtClean="0"/>
              <a:t>Upravte štýly predlohy textu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D856D651-D327-43FB-BD0E-2545BF67C316}" type="datetime1">
              <a:rPr lang="sk-SK" smtClean="0"/>
              <a:t>10. 10. 2024</a:t>
            </a:fld>
            <a:endParaRPr lang="sk-SK"/>
          </a:p>
        </p:txBody>
      </p:sp>
      <p:sp>
        <p:nvSpPr>
          <p:cNvPr id="5" name="Footer Placeholder 4"/>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404879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E0C6BA57-AA92-4E61-9239-E856F31AA84D}" type="datetime1">
              <a:rPr lang="sk-SK" smtClean="0"/>
              <a:t>10. 10. 2024</a:t>
            </a:fld>
            <a:endParaRPr lang="sk-SK"/>
          </a:p>
        </p:txBody>
      </p:sp>
      <p:sp>
        <p:nvSpPr>
          <p:cNvPr id="5" name="Footer Placeholder 4"/>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1554893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7CEC6A79-EED7-4A0C-B0AB-0CAB5C6998FF}" type="datetime1">
              <a:rPr lang="sk-SK" smtClean="0"/>
              <a:t>10. 10. 2024</a:t>
            </a:fld>
            <a:endParaRPr lang="sk-SK"/>
          </a:p>
        </p:txBody>
      </p:sp>
      <p:sp>
        <p:nvSpPr>
          <p:cNvPr id="6" name="Footer Placeholder 5"/>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4088695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1DAFE081-292B-406A-A3F4-58536E9C8887}" type="datetime1">
              <a:rPr lang="sk-SK" smtClean="0"/>
              <a:t>10. 10. 2024</a:t>
            </a:fld>
            <a:endParaRPr lang="sk-SK"/>
          </a:p>
        </p:txBody>
      </p:sp>
      <p:sp>
        <p:nvSpPr>
          <p:cNvPr id="8" name="Footer Placeholder 7"/>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4271412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098D93BF-534E-4E73-A424-6C284493DB6E}" type="datetime1">
              <a:rPr lang="sk-SK" smtClean="0"/>
              <a:t>10. 10. 2024</a:t>
            </a:fld>
            <a:endParaRPr lang="sk-SK"/>
          </a:p>
        </p:txBody>
      </p:sp>
      <p:sp>
        <p:nvSpPr>
          <p:cNvPr id="4" name="Footer Placeholder 3"/>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282708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0F76E-281E-4F2B-84C4-AE500BF55F71}" type="datetime1">
              <a:rPr lang="sk-SK" smtClean="0"/>
              <a:t>10. 10. 2024</a:t>
            </a:fld>
            <a:endParaRPr lang="sk-SK"/>
          </a:p>
        </p:txBody>
      </p:sp>
      <p:sp>
        <p:nvSpPr>
          <p:cNvPr id="3" name="Footer Placeholder 2"/>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2466481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k-SK" smtClean="0"/>
              <a:t>Upravte štýly predlohy textu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5" name="Date Placeholder 4"/>
          <p:cNvSpPr>
            <a:spLocks noGrp="1"/>
          </p:cNvSpPr>
          <p:nvPr>
            <p:ph type="dt" sz="half" idx="10"/>
          </p:nvPr>
        </p:nvSpPr>
        <p:spPr/>
        <p:txBody>
          <a:bodyPr/>
          <a:lstStyle/>
          <a:p>
            <a:fld id="{D6801A25-5D62-4D18-9099-EE5DDFAD4AB6}" type="datetime1">
              <a:rPr lang="sk-SK" smtClean="0"/>
              <a:t>10. 10. 2024</a:t>
            </a:fld>
            <a:endParaRPr lang="sk-SK"/>
          </a:p>
        </p:txBody>
      </p:sp>
      <p:sp>
        <p:nvSpPr>
          <p:cNvPr id="6" name="Footer Placeholder 5"/>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431973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5" name="Date Placeholder 4"/>
          <p:cNvSpPr>
            <a:spLocks noGrp="1"/>
          </p:cNvSpPr>
          <p:nvPr>
            <p:ph type="dt" sz="half" idx="10"/>
          </p:nvPr>
        </p:nvSpPr>
        <p:spPr/>
        <p:txBody>
          <a:bodyPr/>
          <a:lstStyle/>
          <a:p>
            <a:fld id="{93B7889F-C0FB-43DB-AE9A-8B4B70C54796}" type="datetime1">
              <a:rPr lang="sk-SK" smtClean="0"/>
              <a:t>10. 10. 2024</a:t>
            </a:fld>
            <a:endParaRPr lang="sk-SK"/>
          </a:p>
        </p:txBody>
      </p:sp>
      <p:sp>
        <p:nvSpPr>
          <p:cNvPr id="6" name="Footer Placeholder 5"/>
          <p:cNvSpPr>
            <a:spLocks noGrp="1"/>
          </p:cNvSpPr>
          <p:nvPr>
            <p:ph type="ftr" sz="quarter" idx="11"/>
          </p:nvPr>
        </p:nvSpPr>
        <p:spPr/>
        <p:txBody>
          <a:bodyPr/>
          <a:lstStyle/>
          <a:p>
            <a:r>
              <a:rPr lang="en-US" smtClean="0"/>
              <a:t>Danica Zendulková, Slovak Centre of Scientific and Technical Information </a:t>
            </a:r>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C9286D-836D-4CA0-BEC8-4EF28A785C93}" type="slidenum">
              <a:rPr lang="sk-SK" smtClean="0"/>
              <a:t>‹#›</a:t>
            </a:fld>
            <a:endParaRPr lang="sk-SK"/>
          </a:p>
        </p:txBody>
      </p:sp>
    </p:spTree>
    <p:extLst>
      <p:ext uri="{BB962C8B-B14F-4D97-AF65-F5344CB8AC3E}">
        <p14:creationId xmlns:p14="http://schemas.microsoft.com/office/powerpoint/2010/main" val="128074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k-SK" smtClean="0"/>
              <a:t>Upravte štýly predlohy textu</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3A3FAB6-5747-4972-9CD3-6E81289A7003}" type="datetime1">
              <a:rPr lang="sk-SK" smtClean="0"/>
              <a:t>10. 10. 2024</a:t>
            </a:fld>
            <a:endParaRPr lang="sk-SK"/>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Danica Zendulková, Slovak Centre of Scientific and Technical Information </a:t>
            </a:r>
            <a:endParaRPr lang="sk-SK"/>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2C9286D-836D-4CA0-BEC8-4EF28A785C93}" type="slidenum">
              <a:rPr lang="sk-SK" smtClean="0"/>
              <a:t>‹#›</a:t>
            </a:fld>
            <a:endParaRPr lang="sk-SK"/>
          </a:p>
        </p:txBody>
      </p:sp>
    </p:spTree>
    <p:extLst>
      <p:ext uri="{BB962C8B-B14F-4D97-AF65-F5344CB8AC3E}">
        <p14:creationId xmlns:p14="http://schemas.microsoft.com/office/powerpoint/2010/main" val="1937219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kcris.sk/" TargetMode="External"/><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89213" y="2078182"/>
            <a:ext cx="8915399" cy="2344189"/>
          </a:xfrm>
        </p:spPr>
        <p:txBody>
          <a:bodyPr>
            <a:normAutofit fontScale="90000"/>
          </a:bodyPr>
          <a:lstStyle/>
          <a:p>
            <a:r>
              <a:rPr lang="en-GB" sz="4000" b="1" dirty="0"/>
              <a:t>Measuring and evaluation scientific disciplines impact  based on CRIS system data</a:t>
            </a:r>
            <a:r>
              <a:rPr lang="sk-SK" dirty="0"/>
              <a:t/>
            </a:r>
            <a:br>
              <a:rPr lang="sk-SK" dirty="0"/>
            </a:br>
            <a:endParaRPr lang="sk-SK" dirty="0"/>
          </a:p>
        </p:txBody>
      </p:sp>
      <p:sp>
        <p:nvSpPr>
          <p:cNvPr id="3" name="Podnadpis 2"/>
          <p:cNvSpPr>
            <a:spLocks noGrp="1"/>
          </p:cNvSpPr>
          <p:nvPr>
            <p:ph type="subTitle" idx="1"/>
          </p:nvPr>
        </p:nvSpPr>
        <p:spPr/>
        <p:txBody>
          <a:bodyPr>
            <a:normAutofit fontScale="25000" lnSpcReduction="20000"/>
          </a:bodyPr>
          <a:lstStyle/>
          <a:p>
            <a:r>
              <a:rPr lang="en-US" sz="6400" b="1" dirty="0"/>
              <a:t>ІІІ International </a:t>
            </a:r>
            <a:r>
              <a:rPr lang="en-US" sz="6400" b="1" dirty="0" smtClean="0"/>
              <a:t>Conference</a:t>
            </a:r>
            <a:r>
              <a:rPr lang="sk-SK" sz="6400" b="1" dirty="0" smtClean="0"/>
              <a:t> </a:t>
            </a:r>
            <a:r>
              <a:rPr lang="en-US" sz="6400" b="1" dirty="0" smtClean="0"/>
              <a:t>"</a:t>
            </a:r>
            <a:r>
              <a:rPr lang="en-US" sz="6400" b="1" dirty="0"/>
              <a:t>Open Science and Innovation in Ukraine 2024"</a:t>
            </a:r>
          </a:p>
          <a:p>
            <a:r>
              <a:rPr lang="sk-SK" sz="6400" b="1" dirty="0" smtClean="0"/>
              <a:t>24-25.10.2024 </a:t>
            </a:r>
            <a:r>
              <a:rPr lang="sk-SK" sz="6400" dirty="0" err="1"/>
              <a:t>Kyiv</a:t>
            </a:r>
            <a:r>
              <a:rPr lang="sk-SK" sz="6400" dirty="0"/>
              <a:t>, </a:t>
            </a:r>
            <a:r>
              <a:rPr lang="sk-SK" sz="6400" dirty="0" err="1"/>
              <a:t>Ukraine</a:t>
            </a:r>
            <a:r>
              <a:rPr lang="sk-SK" sz="6400" dirty="0"/>
              <a:t> - </a:t>
            </a:r>
            <a:r>
              <a:rPr lang="sk-SK" sz="6400" dirty="0" err="1"/>
              <a:t>Hanover</a:t>
            </a:r>
            <a:r>
              <a:rPr lang="sk-SK" sz="6400" dirty="0"/>
              <a:t>, </a:t>
            </a:r>
            <a:r>
              <a:rPr lang="sk-SK" sz="6400" dirty="0" err="1"/>
              <a:t>Germany</a:t>
            </a:r>
            <a:r>
              <a:rPr lang="sk-SK" sz="6400" dirty="0"/>
              <a:t> (online</a:t>
            </a:r>
            <a:r>
              <a:rPr lang="sk-SK" sz="6400" dirty="0" smtClean="0"/>
              <a:t>)</a:t>
            </a:r>
          </a:p>
          <a:p>
            <a:endParaRPr lang="sk-SK" sz="6400" b="1" dirty="0" smtClean="0"/>
          </a:p>
          <a:p>
            <a:r>
              <a:rPr lang="sk-SK" sz="6400" b="1" dirty="0" smtClean="0"/>
              <a:t>Danica </a:t>
            </a:r>
            <a:r>
              <a:rPr lang="sk-SK" sz="6400" b="1" dirty="0" err="1" smtClean="0"/>
              <a:t>Zendulková</a:t>
            </a:r>
            <a:r>
              <a:rPr lang="sk-SK" sz="6400" b="1" dirty="0" smtClean="0"/>
              <a:t>, Slovak Centre of </a:t>
            </a:r>
            <a:r>
              <a:rPr lang="sk-SK" sz="6400" b="1" dirty="0" err="1" smtClean="0"/>
              <a:t>Scientific</a:t>
            </a:r>
            <a:r>
              <a:rPr lang="sk-SK" sz="6400" b="1" dirty="0" smtClean="0"/>
              <a:t> and </a:t>
            </a:r>
            <a:r>
              <a:rPr lang="sk-SK" sz="6400" b="1" dirty="0" err="1" smtClean="0"/>
              <a:t>Technical</a:t>
            </a:r>
            <a:r>
              <a:rPr lang="sk-SK" sz="6400" b="1" dirty="0" smtClean="0"/>
              <a:t> Information</a:t>
            </a:r>
            <a:endParaRPr lang="sk-SK" sz="6400" b="1" dirty="0"/>
          </a:p>
          <a:p>
            <a:endParaRPr lang="sk-SK" dirty="0"/>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7775" y="5903662"/>
            <a:ext cx="762000" cy="765048"/>
          </a:xfrm>
          <a:prstGeom prst="rect">
            <a:avLst/>
          </a:prstGeom>
        </p:spPr>
      </p:pic>
    </p:spTree>
    <p:extLst>
      <p:ext uri="{BB962C8B-B14F-4D97-AF65-F5344CB8AC3E}">
        <p14:creationId xmlns:p14="http://schemas.microsoft.com/office/powerpoint/2010/main" val="897900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12489" y="315885"/>
            <a:ext cx="9824437" cy="1172094"/>
          </a:xfrm>
        </p:spPr>
        <p:txBody>
          <a:bodyPr/>
          <a:lstStyle/>
          <a:p>
            <a:r>
              <a:rPr lang="en-GB" dirty="0" smtClean="0"/>
              <a:t>Women in research projects</a:t>
            </a:r>
            <a:endParaRPr lang="en-GB" dirty="0"/>
          </a:p>
        </p:txBody>
      </p:sp>
      <p:graphicFrame>
        <p:nvGraphicFramePr>
          <p:cNvPr id="4" name="Zástupný objekt pre obsah 3"/>
          <p:cNvGraphicFramePr>
            <a:graphicFrameLocks noGrp="1"/>
          </p:cNvGraphicFramePr>
          <p:nvPr>
            <p:ph idx="1"/>
            <p:extLst>
              <p:ext uri="{D42A27DB-BD31-4B8C-83A1-F6EECF244321}">
                <p14:modId xmlns:p14="http://schemas.microsoft.com/office/powerpoint/2010/main" val="3649595906"/>
              </p:ext>
            </p:extLst>
          </p:nvPr>
        </p:nvGraphicFramePr>
        <p:xfrm>
          <a:off x="838199" y="1820484"/>
          <a:ext cx="4639887" cy="2327570"/>
        </p:xfrm>
        <a:graphic>
          <a:graphicData uri="http://schemas.openxmlformats.org/drawingml/2006/table">
            <a:tbl>
              <a:tblPr firstRow="1" firstCol="1" bandRow="1">
                <a:tableStyleId>{5C22544A-7EE6-4342-B048-85BDC9FD1C3A}</a:tableStyleId>
              </a:tblPr>
              <a:tblGrid>
                <a:gridCol w="929431">
                  <a:extLst>
                    <a:ext uri="{9D8B030D-6E8A-4147-A177-3AD203B41FA5}">
                      <a16:colId xmlns:a16="http://schemas.microsoft.com/office/drawing/2014/main" val="2667831160"/>
                    </a:ext>
                  </a:extLst>
                </a:gridCol>
                <a:gridCol w="908343">
                  <a:extLst>
                    <a:ext uri="{9D8B030D-6E8A-4147-A177-3AD203B41FA5}">
                      <a16:colId xmlns:a16="http://schemas.microsoft.com/office/drawing/2014/main" val="269900561"/>
                    </a:ext>
                  </a:extLst>
                </a:gridCol>
                <a:gridCol w="981627">
                  <a:extLst>
                    <a:ext uri="{9D8B030D-6E8A-4147-A177-3AD203B41FA5}">
                      <a16:colId xmlns:a16="http://schemas.microsoft.com/office/drawing/2014/main" val="224249212"/>
                    </a:ext>
                  </a:extLst>
                </a:gridCol>
                <a:gridCol w="922713">
                  <a:extLst>
                    <a:ext uri="{9D8B030D-6E8A-4147-A177-3AD203B41FA5}">
                      <a16:colId xmlns:a16="http://schemas.microsoft.com/office/drawing/2014/main" val="4080619191"/>
                    </a:ext>
                  </a:extLst>
                </a:gridCol>
                <a:gridCol w="897773">
                  <a:extLst>
                    <a:ext uri="{9D8B030D-6E8A-4147-A177-3AD203B41FA5}">
                      <a16:colId xmlns:a16="http://schemas.microsoft.com/office/drawing/2014/main" val="709776843"/>
                    </a:ext>
                  </a:extLst>
                </a:gridCol>
              </a:tblGrid>
              <a:tr h="561577">
                <a:tc>
                  <a:txBody>
                    <a:bodyPr/>
                    <a:lstStyle/>
                    <a:p>
                      <a:pPr algn="ctr">
                        <a:lnSpc>
                          <a:spcPts val="1500"/>
                        </a:lnSpc>
                        <a:spcAft>
                          <a:spcPts val="800"/>
                        </a:spcAft>
                      </a:pPr>
                      <a:r>
                        <a:rPr lang="en-GB" sz="1100" dirty="0">
                          <a:effectLst/>
                        </a:rPr>
                        <a:t>Group of Sciences</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800"/>
                        </a:spcAft>
                      </a:pPr>
                      <a:r>
                        <a:rPr lang="en-GB" sz="1100" dirty="0">
                          <a:effectLst/>
                        </a:rPr>
                        <a:t>Number of Projects</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800"/>
                        </a:spcAft>
                      </a:pPr>
                      <a:r>
                        <a:rPr lang="en-GB" sz="1100">
                          <a:effectLst/>
                        </a:rPr>
                        <a:t>Number of Researchers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800"/>
                        </a:spcAft>
                      </a:pPr>
                      <a:r>
                        <a:rPr lang="en-GB" sz="1100">
                          <a:effectLst/>
                        </a:rPr>
                        <a:t>Out of This Women</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800"/>
                        </a:spcAft>
                      </a:pPr>
                      <a:r>
                        <a:rPr lang="en-GB" sz="1100">
                          <a:effectLst/>
                        </a:rPr>
                        <a:t>Percentage Share</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17228298"/>
                  </a:ext>
                </a:extLst>
              </a:tr>
              <a:tr h="214922">
                <a:tc>
                  <a:txBody>
                    <a:bodyPr/>
                    <a:lstStyle/>
                    <a:p>
                      <a:pPr algn="ctr">
                        <a:lnSpc>
                          <a:spcPts val="1500"/>
                        </a:lnSpc>
                        <a:spcAft>
                          <a:spcPts val="0"/>
                        </a:spcAft>
                      </a:pPr>
                      <a:r>
                        <a:rPr lang="en-GB" sz="1100">
                          <a:effectLst/>
                        </a:rPr>
                        <a:t>NatSci</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1009</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3670</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1744</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47,52</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2009122"/>
                  </a:ext>
                </a:extLst>
              </a:tr>
              <a:tr h="214922">
                <a:tc>
                  <a:txBody>
                    <a:bodyPr/>
                    <a:lstStyle/>
                    <a:p>
                      <a:pPr algn="ctr">
                        <a:lnSpc>
                          <a:spcPts val="1500"/>
                        </a:lnSpc>
                        <a:spcAft>
                          <a:spcPts val="0"/>
                        </a:spcAft>
                      </a:pPr>
                      <a:r>
                        <a:rPr lang="en-GB" sz="1100">
                          <a:effectLst/>
                        </a:rPr>
                        <a:t>EngTech</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1180</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4122</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1361</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33,02</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val="1792318289"/>
                  </a:ext>
                </a:extLst>
              </a:tr>
              <a:tr h="214922">
                <a:tc>
                  <a:txBody>
                    <a:bodyPr/>
                    <a:lstStyle/>
                    <a:p>
                      <a:pPr algn="ctr">
                        <a:lnSpc>
                          <a:spcPts val="1500"/>
                        </a:lnSpc>
                        <a:spcAft>
                          <a:spcPts val="0"/>
                        </a:spcAft>
                      </a:pPr>
                      <a:r>
                        <a:rPr lang="en-GB" sz="1100">
                          <a:effectLst/>
                        </a:rPr>
                        <a:t>MedSci</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489</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1820</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1148</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63,08</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extLst>
                  <a:ext uri="{0D108BD9-81ED-4DB2-BD59-A6C34878D82A}">
                    <a16:rowId xmlns:a16="http://schemas.microsoft.com/office/drawing/2014/main" val="991142443"/>
                  </a:ext>
                </a:extLst>
              </a:tr>
              <a:tr h="214922">
                <a:tc>
                  <a:txBody>
                    <a:bodyPr/>
                    <a:lstStyle/>
                    <a:p>
                      <a:pPr algn="ctr">
                        <a:lnSpc>
                          <a:spcPts val="1500"/>
                        </a:lnSpc>
                        <a:spcAft>
                          <a:spcPts val="0"/>
                        </a:spcAft>
                      </a:pPr>
                      <a:r>
                        <a:rPr lang="en-GB" sz="1100">
                          <a:effectLst/>
                        </a:rPr>
                        <a:t>AgriSci</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352</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1357</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691</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50,92</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7333432"/>
                  </a:ext>
                </a:extLst>
              </a:tr>
              <a:tr h="214922">
                <a:tc>
                  <a:txBody>
                    <a:bodyPr/>
                    <a:lstStyle/>
                    <a:p>
                      <a:pPr algn="ctr">
                        <a:lnSpc>
                          <a:spcPts val="1500"/>
                        </a:lnSpc>
                        <a:spcAft>
                          <a:spcPts val="0"/>
                        </a:spcAft>
                      </a:pPr>
                      <a:r>
                        <a:rPr lang="en-GB" sz="1100">
                          <a:effectLst/>
                        </a:rPr>
                        <a:t>SocSci </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870</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3430</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1925</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56,12</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8190289"/>
                  </a:ext>
                </a:extLst>
              </a:tr>
              <a:tr h="214922">
                <a:tc>
                  <a:txBody>
                    <a:bodyPr/>
                    <a:lstStyle/>
                    <a:p>
                      <a:pPr algn="ctr">
                        <a:lnSpc>
                          <a:spcPts val="1500"/>
                        </a:lnSpc>
                        <a:spcAft>
                          <a:spcPts val="0"/>
                        </a:spcAft>
                      </a:pPr>
                      <a:r>
                        <a:rPr lang="en-GB" sz="1100">
                          <a:effectLst/>
                        </a:rPr>
                        <a:t>HumArt</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426</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1567</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805</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51,37</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0138790"/>
                  </a:ext>
                </a:extLst>
              </a:tr>
              <a:tr h="261539">
                <a:tc>
                  <a:txBody>
                    <a:bodyPr/>
                    <a:lstStyle/>
                    <a:p>
                      <a:pPr algn="ctr">
                        <a:lnSpc>
                          <a:spcPts val="1500"/>
                        </a:lnSpc>
                        <a:spcAft>
                          <a:spcPts val="0"/>
                        </a:spcAft>
                      </a:pPr>
                      <a:r>
                        <a:rPr lang="en-GB" sz="1100">
                          <a:effectLst/>
                        </a:rPr>
                        <a:t>Not listed</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172</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 </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 </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 </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43479444"/>
                  </a:ext>
                </a:extLst>
              </a:tr>
              <a:tr h="214922">
                <a:tc>
                  <a:txBody>
                    <a:bodyPr/>
                    <a:lstStyle/>
                    <a:p>
                      <a:pPr algn="ctr">
                        <a:lnSpc>
                          <a:spcPts val="1500"/>
                        </a:lnSpc>
                        <a:spcAft>
                          <a:spcPts val="0"/>
                        </a:spcAft>
                      </a:pPr>
                      <a:r>
                        <a:rPr lang="en-GB" sz="1100">
                          <a:effectLst/>
                        </a:rPr>
                        <a:t>Total </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rPr>
                        <a:t>4498</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smtClean="0">
                          <a:effectLst/>
                        </a:rPr>
                        <a:t>15966</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smtClean="0">
                          <a:effectLst/>
                        </a:rPr>
                        <a:t>7674</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rPr>
                        <a:t> </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12600177"/>
                  </a:ext>
                </a:extLst>
              </a:tr>
            </a:tbl>
          </a:graphicData>
        </a:graphic>
      </p:graphicFrame>
      <p:graphicFrame>
        <p:nvGraphicFramePr>
          <p:cNvPr id="5" name="Tabuľka 4"/>
          <p:cNvGraphicFramePr>
            <a:graphicFrameLocks noGrp="1"/>
          </p:cNvGraphicFramePr>
          <p:nvPr>
            <p:extLst>
              <p:ext uri="{D42A27DB-BD31-4B8C-83A1-F6EECF244321}">
                <p14:modId xmlns:p14="http://schemas.microsoft.com/office/powerpoint/2010/main" val="166347466"/>
              </p:ext>
            </p:extLst>
          </p:nvPr>
        </p:nvGraphicFramePr>
        <p:xfrm>
          <a:off x="6026726" y="1205350"/>
          <a:ext cx="6001789" cy="5508934"/>
        </p:xfrm>
        <a:graphic>
          <a:graphicData uri="http://schemas.openxmlformats.org/drawingml/2006/table">
            <a:tbl>
              <a:tblPr firstRow="1" firstCol="1" bandRow="1">
                <a:tableStyleId>{5C22544A-7EE6-4342-B048-85BDC9FD1C3A}</a:tableStyleId>
              </a:tblPr>
              <a:tblGrid>
                <a:gridCol w="2468881">
                  <a:extLst>
                    <a:ext uri="{9D8B030D-6E8A-4147-A177-3AD203B41FA5}">
                      <a16:colId xmlns:a16="http://schemas.microsoft.com/office/drawing/2014/main" val="1162061127"/>
                    </a:ext>
                  </a:extLst>
                </a:gridCol>
                <a:gridCol w="914400">
                  <a:extLst>
                    <a:ext uri="{9D8B030D-6E8A-4147-A177-3AD203B41FA5}">
                      <a16:colId xmlns:a16="http://schemas.microsoft.com/office/drawing/2014/main" val="320021845"/>
                    </a:ext>
                  </a:extLst>
                </a:gridCol>
                <a:gridCol w="847898">
                  <a:extLst>
                    <a:ext uri="{9D8B030D-6E8A-4147-A177-3AD203B41FA5}">
                      <a16:colId xmlns:a16="http://schemas.microsoft.com/office/drawing/2014/main" val="953553632"/>
                    </a:ext>
                  </a:extLst>
                </a:gridCol>
                <a:gridCol w="922713">
                  <a:extLst>
                    <a:ext uri="{9D8B030D-6E8A-4147-A177-3AD203B41FA5}">
                      <a16:colId xmlns:a16="http://schemas.microsoft.com/office/drawing/2014/main" val="3681707715"/>
                    </a:ext>
                  </a:extLst>
                </a:gridCol>
                <a:gridCol w="847897">
                  <a:extLst>
                    <a:ext uri="{9D8B030D-6E8A-4147-A177-3AD203B41FA5}">
                      <a16:colId xmlns:a16="http://schemas.microsoft.com/office/drawing/2014/main" val="1165661328"/>
                    </a:ext>
                  </a:extLst>
                </a:gridCol>
              </a:tblGrid>
              <a:tr h="833266">
                <a:tc>
                  <a:txBody>
                    <a:bodyPr/>
                    <a:lstStyle/>
                    <a:p>
                      <a:pPr algn="ctr">
                        <a:lnSpc>
                          <a:spcPts val="1500"/>
                        </a:lnSpc>
                        <a:spcAft>
                          <a:spcPts val="800"/>
                        </a:spcAft>
                      </a:pPr>
                      <a:r>
                        <a:rPr lang="en-GB" sz="1100" dirty="0">
                          <a:effectLst/>
                          <a:latin typeface="+mn-lt"/>
                          <a:ea typeface="Times New Roman" panose="02020603050405020304" pitchFamily="18" charset="0"/>
                          <a:cs typeface="Times New Roman" panose="02020603050405020304" pitchFamily="18" charset="0"/>
                        </a:rPr>
                        <a:t>Research area</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800"/>
                        </a:spcAft>
                      </a:pPr>
                      <a:r>
                        <a:rPr lang="en-GB" sz="1100">
                          <a:effectLst/>
                          <a:latin typeface="+mn-lt"/>
                          <a:ea typeface="Times New Roman" panose="02020603050405020304" pitchFamily="18" charset="0"/>
                          <a:cs typeface="Times New Roman" panose="02020603050405020304" pitchFamily="18" charset="0"/>
                        </a:rPr>
                        <a:t>Number of Projects</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800"/>
                        </a:spcAft>
                      </a:pPr>
                      <a:r>
                        <a:rPr lang="en-GB" sz="1100">
                          <a:effectLst/>
                          <a:latin typeface="+mn-lt"/>
                          <a:ea typeface="Times New Roman" panose="02020603050405020304" pitchFamily="18" charset="0"/>
                          <a:cs typeface="Times New Roman" panose="02020603050405020304" pitchFamily="18" charset="0"/>
                        </a:rPr>
                        <a:t>Number of Researchers</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800"/>
                        </a:spcAft>
                      </a:pPr>
                      <a:r>
                        <a:rPr lang="en-GB" sz="1100">
                          <a:effectLst/>
                          <a:latin typeface="+mn-lt"/>
                          <a:ea typeface="Times New Roman" panose="02020603050405020304" pitchFamily="18" charset="0"/>
                          <a:cs typeface="Times New Roman" panose="02020603050405020304" pitchFamily="18" charset="0"/>
                        </a:rPr>
                        <a:t>Out of This Women</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800"/>
                        </a:spcAft>
                      </a:pPr>
                      <a:r>
                        <a:rPr lang="en-GB" sz="1100">
                          <a:effectLst/>
                          <a:latin typeface="+mn-lt"/>
                          <a:ea typeface="Times New Roman" panose="02020603050405020304" pitchFamily="18" charset="0"/>
                          <a:cs typeface="Times New Roman" panose="02020603050405020304" pitchFamily="18" charset="0"/>
                        </a:rPr>
                        <a:t>Percentage Share</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89457727"/>
                  </a:ext>
                </a:extLst>
              </a:tr>
              <a:tr h="412036">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NATURAL SCIENCES - Biological sciences</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305</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1356</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842</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62,09%</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28980219"/>
                  </a:ext>
                </a:extLst>
              </a:tr>
              <a:tr h="201419">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IT - Bioinformatics</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2</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 </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1179531"/>
                  </a:ext>
                </a:extLst>
              </a:tr>
              <a:tr h="201419">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Physical sciences - Biophysics</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15</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 </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35249754"/>
                  </a:ext>
                </a:extLst>
              </a:tr>
              <a:tr h="412036">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Chemical sciences – Bioorganic chemistry</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4</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 </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 </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69958895"/>
                  </a:ext>
                </a:extLst>
              </a:tr>
              <a:tr h="201419">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-Biochemistry</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24</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 </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64545034"/>
                  </a:ext>
                </a:extLst>
              </a:tr>
              <a:tr h="201419">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-Macromolecular chemistry </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15</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 </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49066969"/>
                  </a:ext>
                </a:extLst>
              </a:tr>
              <a:tr h="201419">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-Organic chemistry</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20</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 </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8846717"/>
                  </a:ext>
                </a:extLst>
              </a:tr>
              <a:tr h="412036">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Total (natural sciences excepting biological sciences</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80</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447</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232</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51,90%</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33811458"/>
                  </a:ext>
                </a:extLst>
              </a:tr>
              <a:tr h="448123">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ENGINEERING AND TECHNOLOGY – Medical engineering</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14</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 </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1632219"/>
                  </a:ext>
                </a:extLst>
              </a:tr>
              <a:tr h="201419">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Environmental biotechnology</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3</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 </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 </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69891635"/>
                  </a:ext>
                </a:extLst>
              </a:tr>
              <a:tr h="201419">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Industrial biotechnology</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16</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 </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 </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35086052"/>
                  </a:ext>
                </a:extLst>
              </a:tr>
              <a:tr h="328682">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Total (Engineering and technology)</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33</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160</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71</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44,38%</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488705739"/>
                  </a:ext>
                </a:extLst>
              </a:tr>
              <a:tr h="201419">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MEDICAL SCIENCES</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489</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1820</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1148</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63,08%</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solidFill>
                      <a:srgbClr val="92D050"/>
                    </a:solidFill>
                  </a:tcPr>
                </a:tc>
                <a:extLst>
                  <a:ext uri="{0D108BD9-81ED-4DB2-BD59-A6C34878D82A}">
                    <a16:rowId xmlns:a16="http://schemas.microsoft.com/office/drawing/2014/main" val="3519074091"/>
                  </a:ext>
                </a:extLst>
              </a:tr>
              <a:tr h="412036">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AGRICULTURAL SCIENCES – Veterinary sciences</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84</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383</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239</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62,40%</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94951287"/>
                  </a:ext>
                </a:extLst>
              </a:tr>
              <a:tr h="201419">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Biotechnology in agriculture</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34</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209</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116</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55,50%</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33004490"/>
                  </a:ext>
                </a:extLst>
              </a:tr>
              <a:tr h="201419">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Total  (agricultural sciences)</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118</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592</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355</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59,97%</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97683228"/>
                  </a:ext>
                </a:extLst>
              </a:tr>
              <a:tr h="201419">
                <a:tc>
                  <a:txBody>
                    <a:bodyPr/>
                    <a:lstStyle/>
                    <a:p>
                      <a:pPr algn="l">
                        <a:lnSpc>
                          <a:spcPts val="1500"/>
                        </a:lnSpc>
                        <a:spcAft>
                          <a:spcPts val="0"/>
                        </a:spcAft>
                      </a:pPr>
                      <a:r>
                        <a:rPr lang="en-GB" sz="1100" dirty="0">
                          <a:effectLst/>
                          <a:latin typeface="+mn-lt"/>
                          <a:ea typeface="SimSun" panose="02010600030101010101" pitchFamily="2" charset="-122"/>
                          <a:cs typeface="Times New Roman" panose="02020603050405020304" pitchFamily="18" charset="0"/>
                        </a:rPr>
                        <a:t>TOTAL</a:t>
                      </a:r>
                      <a:endParaRPr lang="sk-SK"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1025</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4967</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a:effectLst/>
                          <a:latin typeface="+mn-lt"/>
                          <a:ea typeface="SimSun" panose="02010600030101010101" pitchFamily="2" charset="-122"/>
                          <a:cs typeface="Times New Roman" panose="02020603050405020304" pitchFamily="18" charset="0"/>
                        </a:rPr>
                        <a:t>3003</a:t>
                      </a:r>
                      <a:endParaRPr lang="sk-SK"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100" b="1" dirty="0">
                          <a:effectLst/>
                          <a:latin typeface="+mn-lt"/>
                          <a:ea typeface="SimSun" panose="02010600030101010101" pitchFamily="2" charset="-122"/>
                          <a:cs typeface="Times New Roman" panose="02020603050405020304" pitchFamily="18" charset="0"/>
                        </a:rPr>
                        <a:t>60,46%</a:t>
                      </a:r>
                      <a:endParaRPr lang="sk-SK" sz="1100" b="1"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1118616"/>
                  </a:ext>
                </a:extLst>
              </a:tr>
            </a:tbl>
          </a:graphicData>
        </a:graphic>
      </p:graphicFrame>
      <p:sp>
        <p:nvSpPr>
          <p:cNvPr id="7" name="BlokTextu 6"/>
          <p:cNvSpPr txBox="1"/>
          <p:nvPr/>
        </p:nvSpPr>
        <p:spPr>
          <a:xfrm>
            <a:off x="1172095" y="4671753"/>
            <a:ext cx="4305991" cy="1477328"/>
          </a:xfrm>
          <a:prstGeom prst="rect">
            <a:avLst/>
          </a:prstGeom>
          <a:noFill/>
        </p:spPr>
        <p:txBody>
          <a:bodyPr wrap="square" rtlCol="0">
            <a:spAutoFit/>
          </a:bodyPr>
          <a:lstStyle/>
          <a:p>
            <a:r>
              <a:rPr lang="en-GB" dirty="0" smtClean="0"/>
              <a:t>The share of women is highest in medical , veterinary and biological sciences. </a:t>
            </a:r>
          </a:p>
          <a:p>
            <a:r>
              <a:rPr lang="en-GB" dirty="0" smtClean="0"/>
              <a:t>Lowest proportion of women is in technical sciences</a:t>
            </a:r>
            <a:endParaRPr lang="en-GB" dirty="0"/>
          </a:p>
        </p:txBody>
      </p:sp>
      <p:sp>
        <p:nvSpPr>
          <p:cNvPr id="8" name="Zástupný objekt pre pätu 7"/>
          <p:cNvSpPr>
            <a:spLocks noGrp="1"/>
          </p:cNvSpPr>
          <p:nvPr>
            <p:ph type="ftr" sz="quarter" idx="11"/>
          </p:nvPr>
        </p:nvSpPr>
        <p:spPr/>
        <p:txBody>
          <a:bodyPr/>
          <a:lstStyle/>
          <a:p>
            <a:r>
              <a:rPr lang="en-US" smtClean="0"/>
              <a:t>Danica Zendulková, Slovak Centre of Scientific and Technical Information </a:t>
            </a:r>
            <a:endParaRPr lang="sk-SK"/>
          </a:p>
        </p:txBody>
      </p:sp>
    </p:spTree>
    <p:extLst>
      <p:ext uri="{BB962C8B-B14F-4D97-AF65-F5344CB8AC3E}">
        <p14:creationId xmlns:p14="http://schemas.microsoft.com/office/powerpoint/2010/main" val="2469410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397934"/>
            <a:ext cx="8911687" cy="1092199"/>
          </a:xfrm>
        </p:spPr>
        <p:txBody>
          <a:bodyPr/>
          <a:lstStyle/>
          <a:p>
            <a:r>
              <a:rPr lang="en-GB" dirty="0" smtClean="0"/>
              <a:t>Results -Publications</a:t>
            </a:r>
            <a:endParaRPr lang="en-GB" dirty="0"/>
          </a:p>
        </p:txBody>
      </p:sp>
      <p:graphicFrame>
        <p:nvGraphicFramePr>
          <p:cNvPr id="4" name="Zástupný objekt pre obsah 3"/>
          <p:cNvGraphicFramePr>
            <a:graphicFrameLocks noGrp="1"/>
          </p:cNvGraphicFramePr>
          <p:nvPr>
            <p:ph idx="1"/>
            <p:extLst>
              <p:ext uri="{D42A27DB-BD31-4B8C-83A1-F6EECF244321}">
                <p14:modId xmlns:p14="http://schemas.microsoft.com/office/powerpoint/2010/main" val="3956811600"/>
              </p:ext>
            </p:extLst>
          </p:nvPr>
        </p:nvGraphicFramePr>
        <p:xfrm>
          <a:off x="2370667" y="1100665"/>
          <a:ext cx="4190999" cy="3502093"/>
        </p:xfrm>
        <a:graphic>
          <a:graphicData uri="http://schemas.openxmlformats.org/drawingml/2006/table">
            <a:tbl>
              <a:tblPr firstRow="1" firstCol="1" bandRow="1">
                <a:tableStyleId>{5C22544A-7EE6-4342-B048-85BDC9FD1C3A}</a:tableStyleId>
              </a:tblPr>
              <a:tblGrid>
                <a:gridCol w="1583503">
                  <a:extLst>
                    <a:ext uri="{9D8B030D-6E8A-4147-A177-3AD203B41FA5}">
                      <a16:colId xmlns:a16="http://schemas.microsoft.com/office/drawing/2014/main" val="825307118"/>
                    </a:ext>
                  </a:extLst>
                </a:gridCol>
                <a:gridCol w="1393480">
                  <a:extLst>
                    <a:ext uri="{9D8B030D-6E8A-4147-A177-3AD203B41FA5}">
                      <a16:colId xmlns:a16="http://schemas.microsoft.com/office/drawing/2014/main" val="300379448"/>
                    </a:ext>
                  </a:extLst>
                </a:gridCol>
                <a:gridCol w="1214016">
                  <a:extLst>
                    <a:ext uri="{9D8B030D-6E8A-4147-A177-3AD203B41FA5}">
                      <a16:colId xmlns:a16="http://schemas.microsoft.com/office/drawing/2014/main" val="1615930269"/>
                    </a:ext>
                  </a:extLst>
                </a:gridCol>
              </a:tblGrid>
              <a:tr h="660402">
                <a:tc>
                  <a:txBody>
                    <a:bodyPr/>
                    <a:lstStyle/>
                    <a:p>
                      <a:pPr algn="ctr">
                        <a:lnSpc>
                          <a:spcPts val="1500"/>
                        </a:lnSpc>
                        <a:spcAft>
                          <a:spcPts val="800"/>
                        </a:spcAft>
                      </a:pPr>
                      <a:r>
                        <a:rPr lang="en-GB" sz="1200" dirty="0">
                          <a:effectLst/>
                        </a:rPr>
                        <a:t>Group of R&amp;D fields</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800"/>
                        </a:spcAft>
                      </a:pPr>
                      <a:r>
                        <a:rPr lang="en-GB" sz="1200" dirty="0">
                          <a:effectLst/>
                        </a:rPr>
                        <a:t>Number of publications</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800"/>
                        </a:spcAft>
                      </a:pPr>
                      <a:r>
                        <a:rPr lang="en-GB" sz="1200">
                          <a:effectLst/>
                        </a:rPr>
                        <a:t>Percentage share</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96388149"/>
                  </a:ext>
                </a:extLst>
              </a:tr>
              <a:tr h="381648">
                <a:tc>
                  <a:txBody>
                    <a:bodyPr/>
                    <a:lstStyle/>
                    <a:p>
                      <a:pPr algn="ctr">
                        <a:lnSpc>
                          <a:spcPts val="1500"/>
                        </a:lnSpc>
                        <a:spcAft>
                          <a:spcPts val="0"/>
                        </a:spcAft>
                      </a:pPr>
                      <a:r>
                        <a:rPr lang="en-GB" sz="1200">
                          <a:effectLst/>
                        </a:rPr>
                        <a:t>NATURAL SCIENCES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200">
                          <a:effectLst/>
                        </a:rPr>
                        <a:t>3752</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49,7 %</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82739825"/>
                  </a:ext>
                </a:extLst>
              </a:tr>
              <a:tr h="576996">
                <a:tc>
                  <a:txBody>
                    <a:bodyPr/>
                    <a:lstStyle/>
                    <a:p>
                      <a:pPr algn="ctr">
                        <a:lnSpc>
                          <a:spcPts val="1500"/>
                        </a:lnSpc>
                        <a:spcAft>
                          <a:spcPts val="0"/>
                        </a:spcAft>
                      </a:pPr>
                      <a:r>
                        <a:rPr lang="en-GB" sz="1200">
                          <a:effectLst/>
                        </a:rPr>
                        <a:t>ENGINEERING AND TECHNOLOGY</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200">
                          <a:effectLst/>
                        </a:rPr>
                        <a:t>2298</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dirty="0">
                          <a:effectLst/>
                        </a:rPr>
                        <a:t>30,44%</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5370098"/>
                  </a:ext>
                </a:extLst>
              </a:tr>
              <a:tr h="381648">
                <a:tc>
                  <a:txBody>
                    <a:bodyPr/>
                    <a:lstStyle/>
                    <a:p>
                      <a:pPr algn="ctr">
                        <a:lnSpc>
                          <a:spcPts val="1500"/>
                        </a:lnSpc>
                        <a:spcAft>
                          <a:spcPts val="0"/>
                        </a:spcAft>
                      </a:pPr>
                      <a:r>
                        <a:rPr lang="en-GB" sz="1200">
                          <a:effectLst/>
                        </a:rPr>
                        <a:t>MEDICAL SCIENCES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200">
                          <a:effectLst/>
                        </a:rPr>
                        <a:t>1475</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19,54 %</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5273212"/>
                  </a:ext>
                </a:extLst>
              </a:tr>
              <a:tr h="559875">
                <a:tc>
                  <a:txBody>
                    <a:bodyPr/>
                    <a:lstStyle/>
                    <a:p>
                      <a:pPr algn="ctr">
                        <a:lnSpc>
                          <a:spcPts val="1500"/>
                        </a:lnSpc>
                        <a:spcAft>
                          <a:spcPts val="0"/>
                        </a:spcAft>
                      </a:pPr>
                      <a:r>
                        <a:rPr lang="en-GB" sz="1200">
                          <a:effectLst/>
                        </a:rPr>
                        <a:t>AGRICULTURAL SCIENCES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200">
                          <a:effectLst/>
                        </a:rPr>
                        <a:t> 627</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8,3 %</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09804510"/>
                  </a:ext>
                </a:extLst>
              </a:tr>
              <a:tr h="381648">
                <a:tc>
                  <a:txBody>
                    <a:bodyPr/>
                    <a:lstStyle/>
                    <a:p>
                      <a:pPr algn="ctr">
                        <a:lnSpc>
                          <a:spcPts val="1500"/>
                        </a:lnSpc>
                        <a:spcAft>
                          <a:spcPts val="0"/>
                        </a:spcAft>
                      </a:pPr>
                      <a:r>
                        <a:rPr lang="en-GB" sz="1200">
                          <a:effectLst/>
                        </a:rPr>
                        <a:t>SOCIAL SCIENCES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200">
                          <a:effectLst/>
                        </a:rPr>
                        <a:t>1170</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15,5 %</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47827694"/>
                  </a:ext>
                </a:extLst>
              </a:tr>
              <a:tr h="279938">
                <a:tc>
                  <a:txBody>
                    <a:bodyPr/>
                    <a:lstStyle/>
                    <a:p>
                      <a:pPr algn="ctr">
                        <a:lnSpc>
                          <a:spcPts val="1500"/>
                        </a:lnSpc>
                        <a:spcAft>
                          <a:spcPts val="0"/>
                        </a:spcAft>
                      </a:pPr>
                      <a:r>
                        <a:rPr lang="en-GB" sz="1200">
                          <a:effectLst/>
                        </a:rPr>
                        <a:t>HUMANITIES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200">
                          <a:effectLst/>
                        </a:rPr>
                        <a:t> 500</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6,62 %</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21619295"/>
                  </a:ext>
                </a:extLst>
              </a:tr>
              <a:tr h="279938">
                <a:tc>
                  <a:txBody>
                    <a:bodyPr/>
                    <a:lstStyle/>
                    <a:p>
                      <a:pPr algn="ctr">
                        <a:lnSpc>
                          <a:spcPts val="1500"/>
                        </a:lnSpc>
                        <a:spcAft>
                          <a:spcPts val="0"/>
                        </a:spcAft>
                      </a:pPr>
                      <a:r>
                        <a:rPr lang="en-GB" sz="1200">
                          <a:effectLst/>
                        </a:rPr>
                        <a:t>Total</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200">
                          <a:effectLst/>
                        </a:rPr>
                        <a:t>7 548</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0"/>
                        </a:spcAft>
                      </a:pPr>
                      <a:r>
                        <a:rPr lang="en-GB" sz="1200" dirty="0">
                          <a:effectLst/>
                        </a:rPr>
                        <a:t> </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54829192"/>
                  </a:ext>
                </a:extLst>
              </a:tr>
            </a:tbl>
          </a:graphicData>
        </a:graphic>
      </p:graphicFrame>
      <p:sp>
        <p:nvSpPr>
          <p:cNvPr id="5" name="Rectangle 1"/>
          <p:cNvSpPr>
            <a:spLocks noChangeArrowheads="1"/>
          </p:cNvSpPr>
          <p:nvPr/>
        </p:nvSpPr>
        <p:spPr bwMode="auto">
          <a:xfrm>
            <a:off x="-14891669" y="-48399"/>
            <a:ext cx="1301674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sk-SK" sz="1200" b="0" i="1"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Number of publications by R&amp;D fields  indexed in WoS, 2022[16]</a:t>
            </a:r>
            <a:endParaRPr kumimoji="0" lang="sk-SK" altLang="sk-SK"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k-SK" altLang="sk-SK"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Tabuľka 5"/>
          <p:cNvGraphicFramePr>
            <a:graphicFrameLocks noGrp="1"/>
          </p:cNvGraphicFramePr>
          <p:nvPr>
            <p:extLst>
              <p:ext uri="{D42A27DB-BD31-4B8C-83A1-F6EECF244321}">
                <p14:modId xmlns:p14="http://schemas.microsoft.com/office/powerpoint/2010/main" val="147270829"/>
              </p:ext>
            </p:extLst>
          </p:nvPr>
        </p:nvGraphicFramePr>
        <p:xfrm>
          <a:off x="7018867" y="1100666"/>
          <a:ext cx="4631266" cy="3785584"/>
        </p:xfrm>
        <a:graphic>
          <a:graphicData uri="http://schemas.openxmlformats.org/drawingml/2006/table">
            <a:tbl>
              <a:tblPr firstRow="1" firstCol="1" bandRow="1">
                <a:tableStyleId>{5C22544A-7EE6-4342-B048-85BDC9FD1C3A}</a:tableStyleId>
              </a:tblPr>
              <a:tblGrid>
                <a:gridCol w="3014929">
                  <a:extLst>
                    <a:ext uri="{9D8B030D-6E8A-4147-A177-3AD203B41FA5}">
                      <a16:colId xmlns:a16="http://schemas.microsoft.com/office/drawing/2014/main" val="2503500447"/>
                    </a:ext>
                  </a:extLst>
                </a:gridCol>
                <a:gridCol w="1616337">
                  <a:extLst>
                    <a:ext uri="{9D8B030D-6E8A-4147-A177-3AD203B41FA5}">
                      <a16:colId xmlns:a16="http://schemas.microsoft.com/office/drawing/2014/main" val="2579287808"/>
                    </a:ext>
                  </a:extLst>
                </a:gridCol>
              </a:tblGrid>
              <a:tr h="317010">
                <a:tc>
                  <a:txBody>
                    <a:bodyPr/>
                    <a:lstStyle/>
                    <a:p>
                      <a:pPr algn="just">
                        <a:lnSpc>
                          <a:spcPts val="1300"/>
                        </a:lnSpc>
                        <a:spcAft>
                          <a:spcPts val="0"/>
                        </a:spcAft>
                      </a:pPr>
                      <a:r>
                        <a:rPr lang="en-GB" sz="1200" dirty="0" err="1">
                          <a:effectLst/>
                        </a:rPr>
                        <a:t>WoS</a:t>
                      </a:r>
                      <a:r>
                        <a:rPr lang="en-GB" sz="1200" dirty="0">
                          <a:effectLst/>
                        </a:rPr>
                        <a:t> Category</a:t>
                      </a:r>
                      <a:endParaRPr lang="sk-SK"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ts val="1300"/>
                        </a:lnSpc>
                        <a:spcAft>
                          <a:spcPts val="0"/>
                        </a:spcAft>
                      </a:pPr>
                      <a:r>
                        <a:rPr lang="en-GB" sz="1200" dirty="0">
                          <a:effectLst/>
                        </a:rPr>
                        <a:t>Number of publications</a:t>
                      </a:r>
                      <a:endParaRPr lang="sk-SK"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9972995"/>
                  </a:ext>
                </a:extLst>
              </a:tr>
              <a:tr h="260432">
                <a:tc>
                  <a:txBody>
                    <a:bodyPr/>
                    <a:lstStyle/>
                    <a:p>
                      <a:pPr algn="just">
                        <a:lnSpc>
                          <a:spcPts val="1300"/>
                        </a:lnSpc>
                        <a:spcAft>
                          <a:spcPts val="0"/>
                        </a:spcAft>
                      </a:pPr>
                      <a:r>
                        <a:rPr lang="en-GB" sz="1200">
                          <a:effectLst/>
                        </a:rPr>
                        <a:t>Biochemistry, Molecular Biology</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Aft>
                          <a:spcPts val="0"/>
                        </a:spcAft>
                      </a:pPr>
                      <a:r>
                        <a:rPr lang="en-GB" sz="1200" dirty="0">
                          <a:effectLst/>
                        </a:rPr>
                        <a:t>335</a:t>
                      </a:r>
                      <a:endParaRPr lang="sk-SK"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1405217"/>
                  </a:ext>
                </a:extLst>
              </a:tr>
              <a:tr h="317010">
                <a:tc>
                  <a:txBody>
                    <a:bodyPr/>
                    <a:lstStyle/>
                    <a:p>
                      <a:pPr algn="just">
                        <a:lnSpc>
                          <a:spcPts val="1300"/>
                        </a:lnSpc>
                        <a:spcAft>
                          <a:spcPts val="0"/>
                        </a:spcAft>
                      </a:pPr>
                      <a:r>
                        <a:rPr lang="en-GB" sz="1200">
                          <a:effectLst/>
                        </a:rPr>
                        <a:t>Public Environmental Occupational Health</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Aft>
                          <a:spcPts val="0"/>
                        </a:spcAft>
                      </a:pPr>
                      <a:r>
                        <a:rPr lang="en-GB" sz="1200">
                          <a:effectLst/>
                        </a:rPr>
                        <a:t>208</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8348564"/>
                  </a:ext>
                </a:extLst>
              </a:tr>
              <a:tr h="260432">
                <a:tc>
                  <a:txBody>
                    <a:bodyPr/>
                    <a:lstStyle/>
                    <a:p>
                      <a:pPr algn="just">
                        <a:lnSpc>
                          <a:spcPts val="1300"/>
                        </a:lnSpc>
                        <a:spcAft>
                          <a:spcPts val="0"/>
                        </a:spcAft>
                      </a:pPr>
                      <a:r>
                        <a:rPr lang="en-GB" sz="1200">
                          <a:effectLst/>
                        </a:rPr>
                        <a:t>Medicine General Internal</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Aft>
                          <a:spcPts val="0"/>
                        </a:spcAft>
                      </a:pPr>
                      <a:r>
                        <a:rPr lang="en-GB" sz="1200">
                          <a:effectLst/>
                        </a:rPr>
                        <a:t>138</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6044177"/>
                  </a:ext>
                </a:extLst>
              </a:tr>
              <a:tr h="260432">
                <a:tc>
                  <a:txBody>
                    <a:bodyPr/>
                    <a:lstStyle/>
                    <a:p>
                      <a:pPr algn="just">
                        <a:lnSpc>
                          <a:spcPts val="1300"/>
                        </a:lnSpc>
                        <a:spcAft>
                          <a:spcPts val="0"/>
                        </a:spcAft>
                      </a:pPr>
                      <a:r>
                        <a:rPr lang="en-GB" sz="1200" dirty="0">
                          <a:effectLst/>
                        </a:rPr>
                        <a:t>Neurosciences</a:t>
                      </a:r>
                      <a:endParaRPr lang="sk-SK"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Aft>
                          <a:spcPts val="0"/>
                        </a:spcAft>
                      </a:pPr>
                      <a:r>
                        <a:rPr lang="en-GB" sz="1200">
                          <a:effectLst/>
                        </a:rPr>
                        <a:t>117</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4598657"/>
                  </a:ext>
                </a:extLst>
              </a:tr>
              <a:tr h="260432">
                <a:tc>
                  <a:txBody>
                    <a:bodyPr/>
                    <a:lstStyle/>
                    <a:p>
                      <a:pPr algn="just">
                        <a:lnSpc>
                          <a:spcPts val="1300"/>
                        </a:lnSpc>
                        <a:spcAft>
                          <a:spcPts val="0"/>
                        </a:spcAft>
                      </a:pPr>
                      <a:r>
                        <a:rPr lang="en-GB" sz="1200">
                          <a:effectLst/>
                        </a:rPr>
                        <a:t>Oncology</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Aft>
                          <a:spcPts val="0"/>
                        </a:spcAft>
                      </a:pPr>
                      <a:r>
                        <a:rPr lang="en-GB" sz="1200">
                          <a:effectLst/>
                        </a:rPr>
                        <a:t>113</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5888273"/>
                  </a:ext>
                </a:extLst>
              </a:tr>
              <a:tr h="260432">
                <a:tc>
                  <a:txBody>
                    <a:bodyPr/>
                    <a:lstStyle/>
                    <a:p>
                      <a:pPr algn="just">
                        <a:lnSpc>
                          <a:spcPts val="1300"/>
                        </a:lnSpc>
                        <a:spcAft>
                          <a:spcPts val="0"/>
                        </a:spcAft>
                      </a:pPr>
                      <a:r>
                        <a:rPr lang="en-GB" sz="1200" dirty="0">
                          <a:effectLst/>
                        </a:rPr>
                        <a:t>Microbiology</a:t>
                      </a:r>
                      <a:endParaRPr lang="sk-SK"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Aft>
                          <a:spcPts val="0"/>
                        </a:spcAft>
                      </a:pPr>
                      <a:r>
                        <a:rPr lang="en-GB" sz="1200" dirty="0">
                          <a:effectLst/>
                        </a:rPr>
                        <a:t>104</a:t>
                      </a:r>
                      <a:endParaRPr lang="sk-SK"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0884001"/>
                  </a:ext>
                </a:extLst>
              </a:tr>
              <a:tr h="260432">
                <a:tc>
                  <a:txBody>
                    <a:bodyPr/>
                    <a:lstStyle/>
                    <a:p>
                      <a:pPr algn="just">
                        <a:lnSpc>
                          <a:spcPts val="1300"/>
                        </a:lnSpc>
                        <a:spcAft>
                          <a:spcPts val="0"/>
                        </a:spcAft>
                      </a:pPr>
                      <a:r>
                        <a:rPr lang="en-GB" sz="1200">
                          <a:effectLst/>
                        </a:rPr>
                        <a:t>Biology</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Aft>
                          <a:spcPts val="0"/>
                        </a:spcAft>
                      </a:pPr>
                      <a:r>
                        <a:rPr lang="en-GB" sz="1200">
                          <a:effectLst/>
                        </a:rPr>
                        <a:t>102</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949272"/>
                  </a:ext>
                </a:extLst>
              </a:tr>
              <a:tr h="260432">
                <a:tc>
                  <a:txBody>
                    <a:bodyPr/>
                    <a:lstStyle/>
                    <a:p>
                      <a:pPr algn="just">
                        <a:lnSpc>
                          <a:spcPts val="1300"/>
                        </a:lnSpc>
                        <a:spcAft>
                          <a:spcPts val="0"/>
                        </a:spcAft>
                      </a:pPr>
                      <a:r>
                        <a:rPr lang="en-GB" sz="1200">
                          <a:effectLst/>
                        </a:rPr>
                        <a:t>Veterinary Sciences</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Aft>
                          <a:spcPts val="0"/>
                        </a:spcAft>
                      </a:pPr>
                      <a:r>
                        <a:rPr lang="en-GB" sz="1200">
                          <a:effectLst/>
                        </a:rPr>
                        <a:t>  97</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7313158"/>
                  </a:ext>
                </a:extLst>
              </a:tr>
              <a:tr h="260432">
                <a:tc>
                  <a:txBody>
                    <a:bodyPr/>
                    <a:lstStyle/>
                    <a:p>
                      <a:pPr algn="just">
                        <a:lnSpc>
                          <a:spcPts val="1300"/>
                        </a:lnSpc>
                        <a:spcAft>
                          <a:spcPts val="0"/>
                        </a:spcAft>
                      </a:pPr>
                      <a:r>
                        <a:rPr lang="en-GB" sz="1200">
                          <a:effectLst/>
                        </a:rPr>
                        <a:t>Clinical Neurology</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Aft>
                          <a:spcPts val="0"/>
                        </a:spcAft>
                      </a:pPr>
                      <a:r>
                        <a:rPr lang="en-GB" sz="1200">
                          <a:effectLst/>
                        </a:rPr>
                        <a:t>  93</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9228104"/>
                  </a:ext>
                </a:extLst>
              </a:tr>
              <a:tr h="260432">
                <a:tc>
                  <a:txBody>
                    <a:bodyPr/>
                    <a:lstStyle/>
                    <a:p>
                      <a:pPr algn="just">
                        <a:lnSpc>
                          <a:spcPts val="1300"/>
                        </a:lnSpc>
                        <a:spcAft>
                          <a:spcPts val="0"/>
                        </a:spcAft>
                      </a:pPr>
                      <a:r>
                        <a:rPr lang="en-GB" sz="1200">
                          <a:effectLst/>
                        </a:rPr>
                        <a:t>Cardiac Cardiovascular Systems</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Aft>
                          <a:spcPts val="0"/>
                        </a:spcAft>
                      </a:pPr>
                      <a:r>
                        <a:rPr lang="en-GB" sz="1200">
                          <a:effectLst/>
                        </a:rPr>
                        <a:t>  72</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9169443"/>
                  </a:ext>
                </a:extLst>
              </a:tr>
              <a:tr h="260432">
                <a:tc>
                  <a:txBody>
                    <a:bodyPr/>
                    <a:lstStyle/>
                    <a:p>
                      <a:pPr algn="just">
                        <a:lnSpc>
                          <a:spcPts val="1300"/>
                        </a:lnSpc>
                        <a:spcAft>
                          <a:spcPts val="0"/>
                        </a:spcAft>
                      </a:pPr>
                      <a:r>
                        <a:rPr lang="en-GB" sz="1200">
                          <a:effectLst/>
                        </a:rPr>
                        <a:t>Endocrinology Metabolism</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Aft>
                          <a:spcPts val="0"/>
                        </a:spcAft>
                      </a:pPr>
                      <a:r>
                        <a:rPr lang="en-GB" sz="1200">
                          <a:effectLst/>
                        </a:rPr>
                        <a:t>  72</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3411882"/>
                  </a:ext>
                </a:extLst>
              </a:tr>
              <a:tr h="260432">
                <a:tc>
                  <a:txBody>
                    <a:bodyPr/>
                    <a:lstStyle/>
                    <a:p>
                      <a:pPr algn="just">
                        <a:lnSpc>
                          <a:spcPts val="1300"/>
                        </a:lnSpc>
                        <a:spcAft>
                          <a:spcPts val="0"/>
                        </a:spcAft>
                      </a:pPr>
                      <a:r>
                        <a:rPr lang="en-GB" sz="1200">
                          <a:effectLst/>
                        </a:rPr>
                        <a:t>Biophysics</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Aft>
                          <a:spcPts val="0"/>
                        </a:spcAft>
                      </a:pPr>
                      <a:r>
                        <a:rPr lang="en-GB" sz="1200">
                          <a:effectLst/>
                        </a:rPr>
                        <a:t>  64</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5201614"/>
                  </a:ext>
                </a:extLst>
              </a:tr>
              <a:tr h="260432">
                <a:tc>
                  <a:txBody>
                    <a:bodyPr/>
                    <a:lstStyle/>
                    <a:p>
                      <a:pPr algn="just">
                        <a:lnSpc>
                          <a:spcPts val="1300"/>
                        </a:lnSpc>
                        <a:spcAft>
                          <a:spcPts val="0"/>
                        </a:spcAft>
                      </a:pPr>
                      <a:r>
                        <a:rPr lang="en-GB" sz="1200">
                          <a:effectLst/>
                        </a:rPr>
                        <a:t>Genetic Heredity</a:t>
                      </a:r>
                      <a:endParaRPr lang="sk-SK"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300"/>
                        </a:lnSpc>
                        <a:spcAft>
                          <a:spcPts val="0"/>
                        </a:spcAft>
                      </a:pPr>
                      <a:r>
                        <a:rPr lang="en-GB" sz="1200" dirty="0">
                          <a:effectLst/>
                        </a:rPr>
                        <a:t>  50</a:t>
                      </a:r>
                      <a:endParaRPr lang="sk-SK"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3398052"/>
                  </a:ext>
                </a:extLst>
              </a:tr>
            </a:tbl>
          </a:graphicData>
        </a:graphic>
      </p:graphicFrame>
      <p:sp>
        <p:nvSpPr>
          <p:cNvPr id="7" name="BlokTextu 6"/>
          <p:cNvSpPr txBox="1"/>
          <p:nvPr/>
        </p:nvSpPr>
        <p:spPr>
          <a:xfrm>
            <a:off x="1143000" y="5063067"/>
            <a:ext cx="10507133" cy="1477328"/>
          </a:xfrm>
          <a:prstGeom prst="rect">
            <a:avLst/>
          </a:prstGeom>
          <a:noFill/>
        </p:spPr>
        <p:txBody>
          <a:bodyPr wrap="square" rtlCol="0">
            <a:spAutoFit/>
          </a:bodyPr>
          <a:lstStyle/>
          <a:p>
            <a:r>
              <a:rPr lang="en-GB" dirty="0" smtClean="0"/>
              <a:t>Publications by </a:t>
            </a:r>
            <a:r>
              <a:rPr lang="en-GB" dirty="0" err="1" smtClean="0"/>
              <a:t>Frascati</a:t>
            </a:r>
            <a:r>
              <a:rPr lang="en-GB" dirty="0" smtClean="0"/>
              <a:t> categories and the most frequent Life Science categories.</a:t>
            </a:r>
            <a:endParaRPr lang="sk-SK" dirty="0" smtClean="0"/>
          </a:p>
          <a:p>
            <a:endParaRPr lang="en-GB" dirty="0" smtClean="0"/>
          </a:p>
          <a:p>
            <a:r>
              <a:rPr lang="en-GB" dirty="0" smtClean="0"/>
              <a:t>The </a:t>
            </a:r>
            <a:r>
              <a:rPr lang="en-GB" dirty="0" err="1" smtClean="0"/>
              <a:t>WoS</a:t>
            </a:r>
            <a:r>
              <a:rPr lang="en-GB" dirty="0" smtClean="0"/>
              <a:t> does not distinguish the gender of the author. We estimate the gender by the inflected surname and/or by the first name. Out of 200 authors of these publications displayed by the </a:t>
            </a:r>
            <a:r>
              <a:rPr lang="en-GB" dirty="0" err="1" smtClean="0"/>
              <a:t>WoS</a:t>
            </a:r>
            <a:r>
              <a:rPr lang="en-GB" dirty="0" smtClean="0"/>
              <a:t> user interface, are 60 women, which represents 30%. </a:t>
            </a:r>
            <a:endParaRPr lang="en-GB" dirty="0"/>
          </a:p>
        </p:txBody>
      </p:sp>
      <p:sp>
        <p:nvSpPr>
          <p:cNvPr id="8" name="Zástupný objekt pre pätu 7"/>
          <p:cNvSpPr>
            <a:spLocks noGrp="1"/>
          </p:cNvSpPr>
          <p:nvPr>
            <p:ph type="ftr" sz="quarter" idx="11"/>
          </p:nvPr>
        </p:nvSpPr>
        <p:spPr>
          <a:xfrm>
            <a:off x="2589212" y="6540395"/>
            <a:ext cx="7619999" cy="203200"/>
          </a:xfrm>
        </p:spPr>
        <p:txBody>
          <a:bodyPr/>
          <a:lstStyle/>
          <a:p>
            <a:r>
              <a:rPr lang="en-US" dirty="0" smtClean="0"/>
              <a:t>Danica </a:t>
            </a:r>
            <a:r>
              <a:rPr lang="en-US" dirty="0" err="1" smtClean="0"/>
              <a:t>Zendulková</a:t>
            </a:r>
            <a:r>
              <a:rPr lang="en-US" dirty="0" smtClean="0"/>
              <a:t>, Slovak Centre of Scientific and Technical Information </a:t>
            </a:r>
            <a:endParaRPr lang="sk-SK" dirty="0"/>
          </a:p>
        </p:txBody>
      </p:sp>
    </p:spTree>
    <p:extLst>
      <p:ext uri="{BB962C8B-B14F-4D97-AF65-F5344CB8AC3E}">
        <p14:creationId xmlns:p14="http://schemas.microsoft.com/office/powerpoint/2010/main" val="2051567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Limitation</a:t>
            </a:r>
            <a:endParaRPr lang="sk-SK" dirty="0"/>
          </a:p>
        </p:txBody>
      </p:sp>
      <p:sp>
        <p:nvSpPr>
          <p:cNvPr id="3" name="Zástupný objekt pre obsah 2"/>
          <p:cNvSpPr>
            <a:spLocks noGrp="1"/>
          </p:cNvSpPr>
          <p:nvPr>
            <p:ph idx="1"/>
          </p:nvPr>
        </p:nvSpPr>
        <p:spPr/>
        <p:txBody>
          <a:bodyPr/>
          <a:lstStyle/>
          <a:p>
            <a:r>
              <a:rPr lang="en-GB" dirty="0" smtClean="0"/>
              <a:t>identify the fields of science that belong to the life sciences</a:t>
            </a:r>
          </a:p>
          <a:p>
            <a:r>
              <a:rPr lang="en-GB" dirty="0" smtClean="0"/>
              <a:t>selection of indicators : set of indicators for which we can obtain and evaluate the data</a:t>
            </a:r>
          </a:p>
          <a:p>
            <a:r>
              <a:rPr lang="en-GB" dirty="0" smtClean="0"/>
              <a:t>variability of data over time</a:t>
            </a:r>
          </a:p>
          <a:p>
            <a:r>
              <a:rPr lang="en-GB" dirty="0" smtClean="0"/>
              <a:t>incompleteness and insufficient quality of data in information systems and databases </a:t>
            </a:r>
            <a:endParaRPr lang="en-GB" dirty="0"/>
          </a:p>
        </p:txBody>
      </p:sp>
      <p:sp>
        <p:nvSpPr>
          <p:cNvPr id="4" name="Zástupný objekt pre pätu 3"/>
          <p:cNvSpPr>
            <a:spLocks noGrp="1"/>
          </p:cNvSpPr>
          <p:nvPr>
            <p:ph type="ftr" sz="quarter" idx="11"/>
          </p:nvPr>
        </p:nvSpPr>
        <p:spPr/>
        <p:txBody>
          <a:bodyPr/>
          <a:lstStyle/>
          <a:p>
            <a:r>
              <a:rPr lang="en-US" smtClean="0"/>
              <a:t>Danica Zendulková, Slovak Centre of Scientific and Technical Information </a:t>
            </a:r>
            <a:endParaRPr lang="sk-SK"/>
          </a:p>
        </p:txBody>
      </p:sp>
    </p:spTree>
    <p:extLst>
      <p:ext uri="{BB962C8B-B14F-4D97-AF65-F5344CB8AC3E}">
        <p14:creationId xmlns:p14="http://schemas.microsoft.com/office/powerpoint/2010/main" val="2730490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Conclusion</a:t>
            </a:r>
            <a:endParaRPr lang="en-GB" dirty="0"/>
          </a:p>
        </p:txBody>
      </p:sp>
      <p:sp>
        <p:nvSpPr>
          <p:cNvPr id="3" name="Zástupný objekt pre obsah 2"/>
          <p:cNvSpPr>
            <a:spLocks noGrp="1"/>
          </p:cNvSpPr>
          <p:nvPr>
            <p:ph idx="1"/>
          </p:nvPr>
        </p:nvSpPr>
        <p:spPr/>
        <p:txBody>
          <a:bodyPr>
            <a:normAutofit/>
          </a:bodyPr>
          <a:lstStyle/>
          <a:p>
            <a:r>
              <a:rPr lang="en-GB" dirty="0" smtClean="0"/>
              <a:t>significant representation of life sciences in science and research in Slovakia:</a:t>
            </a:r>
          </a:p>
          <a:p>
            <a:pPr lvl="1"/>
            <a:r>
              <a:rPr lang="en-GB" dirty="0" smtClean="0"/>
              <a:t>19% organisations from the Life Sciences</a:t>
            </a:r>
          </a:p>
          <a:p>
            <a:pPr lvl="1"/>
            <a:r>
              <a:rPr lang="en-GB" dirty="0" smtClean="0"/>
              <a:t>22.8 % projects </a:t>
            </a:r>
            <a:r>
              <a:rPr lang="en-GB" dirty="0" smtClean="0"/>
              <a:t>from the Life Sciences </a:t>
            </a:r>
            <a:r>
              <a:rPr lang="en-GB" dirty="0" smtClean="0"/>
              <a:t>and 36.7% of the number of involved researchers</a:t>
            </a:r>
          </a:p>
          <a:p>
            <a:pPr lvl="1"/>
            <a:r>
              <a:rPr lang="en-GB" dirty="0" smtClean="0"/>
              <a:t>Women in </a:t>
            </a:r>
            <a:r>
              <a:rPr lang="en-GB" dirty="0" smtClean="0"/>
              <a:t>Life Sciences </a:t>
            </a:r>
            <a:r>
              <a:rPr lang="en-GB" dirty="0" smtClean="0"/>
              <a:t>projects about 60 %</a:t>
            </a:r>
          </a:p>
          <a:p>
            <a:pPr lvl="1"/>
            <a:endParaRPr lang="en-GB" dirty="0" smtClean="0"/>
          </a:p>
          <a:p>
            <a:pPr lvl="1"/>
            <a:endParaRPr lang="en-GB" dirty="0" smtClean="0"/>
          </a:p>
          <a:p>
            <a:pPr marL="457200" lvl="1" indent="0">
              <a:buNone/>
            </a:pPr>
            <a:r>
              <a:rPr lang="en-GB" dirty="0" smtClean="0"/>
              <a:t>Such studies as ours one can help identify research trends, can help policy makers and researchers make informed decisions, and can help assess researchers, institutions, as well as performance of countries in scientific production and impact. </a:t>
            </a:r>
          </a:p>
          <a:p>
            <a:pPr marL="457200" lvl="1" indent="0">
              <a:buNone/>
            </a:pPr>
            <a:endParaRPr lang="sk-SK" dirty="0"/>
          </a:p>
        </p:txBody>
      </p:sp>
      <p:sp>
        <p:nvSpPr>
          <p:cNvPr id="4" name="Zástupný objekt pre pätu 3"/>
          <p:cNvSpPr>
            <a:spLocks noGrp="1"/>
          </p:cNvSpPr>
          <p:nvPr>
            <p:ph type="ftr" sz="quarter" idx="11"/>
          </p:nvPr>
        </p:nvSpPr>
        <p:spPr/>
        <p:txBody>
          <a:bodyPr/>
          <a:lstStyle/>
          <a:p>
            <a:r>
              <a:rPr lang="en-US" smtClean="0"/>
              <a:t>Danica Zendulková, Slovak Centre of Scientific and Technical Information </a:t>
            </a:r>
            <a:endParaRPr lang="sk-SK"/>
          </a:p>
        </p:txBody>
      </p:sp>
    </p:spTree>
    <p:extLst>
      <p:ext uri="{BB962C8B-B14F-4D97-AF65-F5344CB8AC3E}">
        <p14:creationId xmlns:p14="http://schemas.microsoft.com/office/powerpoint/2010/main" val="2637263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sk-SK" dirty="0" err="1" smtClean="0"/>
              <a:t>Thank</a:t>
            </a:r>
            <a:r>
              <a:rPr lang="sk-SK" dirty="0" smtClean="0"/>
              <a:t> </a:t>
            </a:r>
            <a:r>
              <a:rPr lang="sk-SK" dirty="0" err="1" smtClean="0"/>
              <a:t>you</a:t>
            </a:r>
            <a:r>
              <a:rPr lang="sk-SK" dirty="0" smtClean="0"/>
              <a:t> </a:t>
            </a:r>
            <a:r>
              <a:rPr lang="sk-SK" dirty="0" err="1" smtClean="0"/>
              <a:t>very</a:t>
            </a:r>
            <a:r>
              <a:rPr lang="sk-SK" dirty="0" smtClean="0"/>
              <a:t> </a:t>
            </a:r>
            <a:r>
              <a:rPr lang="sk-SK" dirty="0" err="1" smtClean="0"/>
              <a:t>much</a:t>
            </a:r>
            <a:r>
              <a:rPr lang="sk-SK" dirty="0" smtClean="0"/>
              <a:t> </a:t>
            </a:r>
            <a:r>
              <a:rPr lang="sk-SK" dirty="0" err="1" smtClean="0"/>
              <a:t>for</a:t>
            </a:r>
            <a:r>
              <a:rPr lang="sk-SK" dirty="0" smtClean="0"/>
              <a:t> </a:t>
            </a:r>
            <a:r>
              <a:rPr lang="sk-SK" dirty="0" err="1" smtClean="0"/>
              <a:t>your</a:t>
            </a:r>
            <a:r>
              <a:rPr lang="sk-SK" dirty="0" smtClean="0"/>
              <a:t> </a:t>
            </a:r>
            <a:r>
              <a:rPr lang="sk-SK" dirty="0" err="1" smtClean="0"/>
              <a:t>attention</a:t>
            </a:r>
            <a:endParaRPr lang="sk-SK" dirty="0"/>
          </a:p>
        </p:txBody>
      </p:sp>
      <p:sp>
        <p:nvSpPr>
          <p:cNvPr id="5" name="Zástupný objekt pre pätu 4"/>
          <p:cNvSpPr>
            <a:spLocks noGrp="1"/>
          </p:cNvSpPr>
          <p:nvPr>
            <p:ph type="ftr" sz="quarter" idx="11"/>
          </p:nvPr>
        </p:nvSpPr>
        <p:spPr/>
        <p:txBody>
          <a:bodyPr/>
          <a:lstStyle/>
          <a:p>
            <a:r>
              <a:rPr lang="en-US" dirty="0" smtClean="0"/>
              <a:t>Danica </a:t>
            </a:r>
            <a:r>
              <a:rPr lang="en-US" dirty="0" err="1" smtClean="0"/>
              <a:t>Zendulková</a:t>
            </a:r>
            <a:r>
              <a:rPr lang="en-US" dirty="0" smtClean="0"/>
              <a:t>, Slovak Centre of Scientific and Technical Information </a:t>
            </a:r>
            <a:endParaRPr lang="sk-SK" dirty="0"/>
          </a:p>
        </p:txBody>
      </p:sp>
    </p:spTree>
    <p:extLst>
      <p:ext uri="{BB962C8B-B14F-4D97-AF65-F5344CB8AC3E}">
        <p14:creationId xmlns:p14="http://schemas.microsoft.com/office/powerpoint/2010/main" val="3180076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Introduction</a:t>
            </a:r>
            <a:endParaRPr lang="en-GB" dirty="0"/>
          </a:p>
        </p:txBody>
      </p:sp>
      <p:sp>
        <p:nvSpPr>
          <p:cNvPr id="3" name="Zástupný objekt pre obsah 2"/>
          <p:cNvSpPr>
            <a:spLocks noGrp="1"/>
          </p:cNvSpPr>
          <p:nvPr>
            <p:ph idx="1"/>
          </p:nvPr>
        </p:nvSpPr>
        <p:spPr/>
        <p:txBody>
          <a:bodyPr>
            <a:normAutofit fontScale="77500" lnSpcReduction="20000"/>
          </a:bodyPr>
          <a:lstStyle/>
          <a:p>
            <a:endParaRPr lang="sk-SK" dirty="0" smtClean="0"/>
          </a:p>
          <a:p>
            <a:r>
              <a:rPr lang="en-GB" dirty="0" smtClean="0"/>
              <a:t>role of Slovak Centre of Scientific and Technical Information</a:t>
            </a:r>
          </a:p>
          <a:p>
            <a:pPr lvl="1"/>
            <a:r>
              <a:rPr lang="en-GB" dirty="0" smtClean="0"/>
              <a:t>provides information systems for R&amp;D</a:t>
            </a:r>
          </a:p>
          <a:p>
            <a:pPr lvl="1"/>
            <a:r>
              <a:rPr lang="en-GB" dirty="0" smtClean="0"/>
              <a:t>supports the management and evaluation of  R&amp;D </a:t>
            </a:r>
            <a:r>
              <a:rPr lang="en-GB" dirty="0" smtClean="0"/>
              <a:t>by methodological and analytical activities </a:t>
            </a:r>
            <a:endParaRPr lang="en-GB" dirty="0" smtClean="0"/>
          </a:p>
          <a:p>
            <a:r>
              <a:rPr lang="en-GB" dirty="0" smtClean="0"/>
              <a:t>high-quality data about research and development at the national level and in the required structure is essential</a:t>
            </a:r>
          </a:p>
          <a:p>
            <a:r>
              <a:rPr lang="en-GB" dirty="0" smtClean="0"/>
              <a:t>indicators for providing the necessary information for policymakers</a:t>
            </a:r>
          </a:p>
          <a:p>
            <a:r>
              <a:rPr lang="en-GB" dirty="0" smtClean="0"/>
              <a:t>setting the shares of individual scientific disciplines in the activities and results of science and research in Slovakia is important for:</a:t>
            </a:r>
          </a:p>
          <a:p>
            <a:pPr lvl="1"/>
            <a:r>
              <a:rPr lang="en-GB" dirty="0" smtClean="0"/>
              <a:t>allocating funds</a:t>
            </a:r>
          </a:p>
          <a:p>
            <a:pPr lvl="1"/>
            <a:r>
              <a:rPr lang="en-GB" dirty="0" smtClean="0"/>
              <a:t>determining priorities for science</a:t>
            </a:r>
          </a:p>
          <a:p>
            <a:pPr lvl="1"/>
            <a:r>
              <a:rPr lang="en-GB" dirty="0" smtClean="0"/>
              <a:t>forming science-related policies</a:t>
            </a:r>
          </a:p>
          <a:p>
            <a:r>
              <a:rPr lang="en-GB" dirty="0" smtClean="0"/>
              <a:t>case study: </a:t>
            </a:r>
            <a:r>
              <a:rPr lang="en-GB" b="1" dirty="0" smtClean="0">
                <a:solidFill>
                  <a:srgbClr val="FF0000"/>
                </a:solidFill>
              </a:rPr>
              <a:t>Life Sciences</a:t>
            </a:r>
            <a:endParaRPr lang="en-GB" b="1" dirty="0">
              <a:solidFill>
                <a:srgbClr val="FF0000"/>
              </a:solidFill>
            </a:endParaRPr>
          </a:p>
        </p:txBody>
      </p:sp>
      <p:sp>
        <p:nvSpPr>
          <p:cNvPr id="4" name="Zástupný objekt pre pätu 3"/>
          <p:cNvSpPr>
            <a:spLocks noGrp="1"/>
          </p:cNvSpPr>
          <p:nvPr>
            <p:ph type="ftr" sz="quarter" idx="11"/>
          </p:nvPr>
        </p:nvSpPr>
        <p:spPr/>
        <p:txBody>
          <a:bodyPr/>
          <a:lstStyle/>
          <a:p>
            <a:r>
              <a:rPr lang="en-US" smtClean="0"/>
              <a:t>Danica Zendulková, Slovak Centre of Scientific and Technical Information </a:t>
            </a:r>
            <a:endParaRPr lang="sk-SK"/>
          </a:p>
        </p:txBody>
      </p:sp>
    </p:spTree>
    <p:extLst>
      <p:ext uri="{BB962C8B-B14F-4D97-AF65-F5344CB8AC3E}">
        <p14:creationId xmlns:p14="http://schemas.microsoft.com/office/powerpoint/2010/main" val="1762670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Research process</a:t>
            </a:r>
            <a:endParaRPr lang="en-GB" dirty="0"/>
          </a:p>
        </p:txBody>
      </p:sp>
      <p:sp>
        <p:nvSpPr>
          <p:cNvPr id="3" name="Zástupný objekt pre obsah 2"/>
          <p:cNvSpPr>
            <a:spLocks noGrp="1"/>
          </p:cNvSpPr>
          <p:nvPr>
            <p:ph idx="1"/>
          </p:nvPr>
        </p:nvSpPr>
        <p:spPr/>
        <p:txBody>
          <a:bodyPr/>
          <a:lstStyle/>
          <a:p>
            <a:r>
              <a:rPr lang="en-GB" dirty="0" smtClean="0"/>
              <a:t>methods:</a:t>
            </a:r>
          </a:p>
          <a:p>
            <a:pPr lvl="1"/>
            <a:r>
              <a:rPr lang="en-GB" dirty="0" err="1" smtClean="0"/>
              <a:t>bibliometrics</a:t>
            </a:r>
            <a:r>
              <a:rPr lang="en-GB" dirty="0" smtClean="0"/>
              <a:t>, </a:t>
            </a:r>
          </a:p>
          <a:p>
            <a:pPr lvl="1"/>
            <a:r>
              <a:rPr lang="sk-SK" dirty="0" smtClean="0"/>
              <a:t>s</a:t>
            </a:r>
            <a:r>
              <a:rPr lang="en-GB" dirty="0" err="1" smtClean="0"/>
              <a:t>cientometrics</a:t>
            </a:r>
            <a:endParaRPr lang="en-GB" dirty="0" smtClean="0"/>
          </a:p>
          <a:p>
            <a:r>
              <a:rPr lang="en-GB" dirty="0" smtClean="0"/>
              <a:t>identification of data sources</a:t>
            </a:r>
          </a:p>
          <a:p>
            <a:r>
              <a:rPr lang="en-GB" dirty="0" smtClean="0"/>
              <a:t>data usability analysis</a:t>
            </a:r>
          </a:p>
          <a:p>
            <a:r>
              <a:rPr lang="en-GB" dirty="0" smtClean="0"/>
              <a:t>suitable indicators, output reports</a:t>
            </a:r>
          </a:p>
          <a:p>
            <a:r>
              <a:rPr lang="en-GB" dirty="0" smtClean="0"/>
              <a:t>results</a:t>
            </a:r>
          </a:p>
          <a:p>
            <a:r>
              <a:rPr lang="en-GB" dirty="0" smtClean="0"/>
              <a:t>conclusions and recommendations</a:t>
            </a:r>
          </a:p>
          <a:p>
            <a:endParaRPr lang="en-GB" dirty="0" smtClean="0"/>
          </a:p>
          <a:p>
            <a:pPr lvl="1"/>
            <a:endParaRPr lang="en-GB" dirty="0"/>
          </a:p>
        </p:txBody>
      </p:sp>
      <p:sp>
        <p:nvSpPr>
          <p:cNvPr id="4" name="Zástupný objekt pre pätu 3"/>
          <p:cNvSpPr>
            <a:spLocks noGrp="1"/>
          </p:cNvSpPr>
          <p:nvPr>
            <p:ph type="ftr" sz="quarter" idx="11"/>
          </p:nvPr>
        </p:nvSpPr>
        <p:spPr/>
        <p:txBody>
          <a:bodyPr/>
          <a:lstStyle/>
          <a:p>
            <a:r>
              <a:rPr lang="en-US" smtClean="0"/>
              <a:t>Danica Zendulková, Slovak Centre of Scientific and Technical Information </a:t>
            </a:r>
            <a:endParaRPr lang="sk-SK"/>
          </a:p>
        </p:txBody>
      </p:sp>
    </p:spTree>
    <p:extLst>
      <p:ext uri="{BB962C8B-B14F-4D97-AF65-F5344CB8AC3E}">
        <p14:creationId xmlns:p14="http://schemas.microsoft.com/office/powerpoint/2010/main" val="2835293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Definition of Life Sciences</a:t>
            </a:r>
            <a:endParaRPr lang="en-GB" dirty="0"/>
          </a:p>
        </p:txBody>
      </p:sp>
      <p:sp>
        <p:nvSpPr>
          <p:cNvPr id="3" name="Zástupný objekt pre obsah 2"/>
          <p:cNvSpPr>
            <a:spLocks noGrp="1"/>
          </p:cNvSpPr>
          <p:nvPr>
            <p:ph idx="1"/>
          </p:nvPr>
        </p:nvSpPr>
        <p:spPr/>
        <p:txBody>
          <a:bodyPr/>
          <a:lstStyle/>
          <a:p>
            <a:r>
              <a:rPr lang="en-GB" dirty="0" smtClean="0"/>
              <a:t>Considering the existence of various classifications and code books: What belongs to Life Sciences?</a:t>
            </a:r>
          </a:p>
          <a:p>
            <a:r>
              <a:rPr lang="en-GB" dirty="0" smtClean="0"/>
              <a:t>Life sciences=biological sciences?</a:t>
            </a:r>
          </a:p>
          <a:p>
            <a:r>
              <a:rPr lang="en-GB" dirty="0" smtClean="0"/>
              <a:t>what about:</a:t>
            </a:r>
          </a:p>
          <a:p>
            <a:pPr lvl="1"/>
            <a:r>
              <a:rPr lang="en-GB" dirty="0" smtClean="0"/>
              <a:t>Medical science</a:t>
            </a:r>
          </a:p>
          <a:p>
            <a:pPr lvl="1"/>
            <a:r>
              <a:rPr lang="en-GB" dirty="0" smtClean="0"/>
              <a:t>Agriculture, forestry</a:t>
            </a:r>
          </a:p>
          <a:p>
            <a:pPr lvl="1"/>
            <a:r>
              <a:rPr lang="en-GB" dirty="0" smtClean="0"/>
              <a:t>Organic chemistry</a:t>
            </a:r>
          </a:p>
          <a:p>
            <a:pPr lvl="1"/>
            <a:r>
              <a:rPr lang="en-GB" dirty="0" smtClean="0"/>
              <a:t>Biotechnology?</a:t>
            </a:r>
            <a:endParaRPr lang="en-GB" dirty="0"/>
          </a:p>
        </p:txBody>
      </p:sp>
      <p:sp>
        <p:nvSpPr>
          <p:cNvPr id="4" name="Zástupný objekt pre pätu 3"/>
          <p:cNvSpPr>
            <a:spLocks noGrp="1"/>
          </p:cNvSpPr>
          <p:nvPr>
            <p:ph type="ftr" sz="quarter" idx="11"/>
          </p:nvPr>
        </p:nvSpPr>
        <p:spPr/>
        <p:txBody>
          <a:bodyPr/>
          <a:lstStyle/>
          <a:p>
            <a:r>
              <a:rPr lang="en-US" smtClean="0"/>
              <a:t>Danica Zendulková, Slovak Centre of Scientific and Technical Information </a:t>
            </a:r>
            <a:endParaRPr lang="sk-SK"/>
          </a:p>
        </p:txBody>
      </p:sp>
      <p:pic>
        <p:nvPicPr>
          <p:cNvPr id="5" name="Obrázok 4"/>
          <p:cNvPicPr>
            <a:picLocks noChangeAspect="1"/>
          </p:cNvPicPr>
          <p:nvPr/>
        </p:nvPicPr>
        <p:blipFill>
          <a:blip r:embed="rId2"/>
          <a:stretch>
            <a:fillRect/>
          </a:stretch>
        </p:blipFill>
        <p:spPr>
          <a:xfrm>
            <a:off x="7151023" y="2977862"/>
            <a:ext cx="2362200" cy="819150"/>
          </a:xfrm>
          <a:prstGeom prst="rect">
            <a:avLst/>
          </a:prstGeom>
        </p:spPr>
      </p:pic>
      <p:pic>
        <p:nvPicPr>
          <p:cNvPr id="6" name="Obrázok 5"/>
          <p:cNvPicPr>
            <a:picLocks noChangeAspect="1"/>
          </p:cNvPicPr>
          <p:nvPr/>
        </p:nvPicPr>
        <p:blipFill>
          <a:blip r:embed="rId3"/>
          <a:stretch>
            <a:fillRect/>
          </a:stretch>
        </p:blipFill>
        <p:spPr>
          <a:xfrm>
            <a:off x="8908717" y="3690230"/>
            <a:ext cx="1600200" cy="438150"/>
          </a:xfrm>
          <a:prstGeom prst="rect">
            <a:avLst/>
          </a:prstGeom>
        </p:spPr>
      </p:pic>
      <p:pic>
        <p:nvPicPr>
          <p:cNvPr id="7" name="Obrázok 6"/>
          <p:cNvPicPr>
            <a:picLocks noChangeAspect="1"/>
          </p:cNvPicPr>
          <p:nvPr/>
        </p:nvPicPr>
        <p:blipFill>
          <a:blip r:embed="rId4"/>
          <a:stretch>
            <a:fillRect/>
          </a:stretch>
        </p:blipFill>
        <p:spPr>
          <a:xfrm>
            <a:off x="9814473" y="4040043"/>
            <a:ext cx="1590675" cy="409575"/>
          </a:xfrm>
          <a:prstGeom prst="rect">
            <a:avLst/>
          </a:prstGeom>
        </p:spPr>
      </p:pic>
      <p:pic>
        <p:nvPicPr>
          <p:cNvPr id="8" name="Obrázok 7"/>
          <p:cNvPicPr>
            <a:picLocks noChangeAspect="1"/>
          </p:cNvPicPr>
          <p:nvPr/>
        </p:nvPicPr>
        <p:blipFill>
          <a:blip r:embed="rId5"/>
          <a:stretch>
            <a:fillRect/>
          </a:stretch>
        </p:blipFill>
        <p:spPr>
          <a:xfrm>
            <a:off x="10037762" y="4450223"/>
            <a:ext cx="1466850" cy="390525"/>
          </a:xfrm>
          <a:prstGeom prst="rect">
            <a:avLst/>
          </a:prstGeom>
        </p:spPr>
      </p:pic>
      <p:pic>
        <p:nvPicPr>
          <p:cNvPr id="9" name="Obrázok 8"/>
          <p:cNvPicPr>
            <a:picLocks noChangeAspect="1"/>
          </p:cNvPicPr>
          <p:nvPr/>
        </p:nvPicPr>
        <p:blipFill>
          <a:blip r:embed="rId6"/>
          <a:stretch>
            <a:fillRect/>
          </a:stretch>
        </p:blipFill>
        <p:spPr>
          <a:xfrm>
            <a:off x="10216137" y="4840748"/>
            <a:ext cx="1133475" cy="400050"/>
          </a:xfrm>
          <a:prstGeom prst="rect">
            <a:avLst/>
          </a:prstGeom>
        </p:spPr>
      </p:pic>
    </p:spTree>
    <p:extLst>
      <p:ext uri="{BB962C8B-B14F-4D97-AF65-F5344CB8AC3E}">
        <p14:creationId xmlns:p14="http://schemas.microsoft.com/office/powerpoint/2010/main" val="1744748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Data sources</a:t>
            </a:r>
            <a:endParaRPr lang="en-GB" dirty="0"/>
          </a:p>
        </p:txBody>
      </p:sp>
      <p:sp>
        <p:nvSpPr>
          <p:cNvPr id="3" name="Zástupný objekt pre obsah 2"/>
          <p:cNvSpPr>
            <a:spLocks noGrp="1"/>
          </p:cNvSpPr>
          <p:nvPr>
            <p:ph idx="1"/>
          </p:nvPr>
        </p:nvSpPr>
        <p:spPr/>
        <p:txBody>
          <a:bodyPr>
            <a:normAutofit lnSpcReduction="10000"/>
          </a:bodyPr>
          <a:lstStyle/>
          <a:p>
            <a:r>
              <a:rPr lang="en-GB" dirty="0" smtClean="0"/>
              <a:t>bibliographic databases (</a:t>
            </a:r>
            <a:r>
              <a:rPr lang="en-GB" dirty="0" err="1" smtClean="0"/>
              <a:t>WoS</a:t>
            </a:r>
            <a:r>
              <a:rPr lang="en-GB" dirty="0" smtClean="0"/>
              <a:t>, SCOPUS; Central Register of Evidence of Publication Activity of Universities )</a:t>
            </a:r>
          </a:p>
          <a:p>
            <a:r>
              <a:rPr lang="en-GB" dirty="0" smtClean="0"/>
              <a:t> information system SK CRIS</a:t>
            </a:r>
          </a:p>
          <a:p>
            <a:pPr lvl="1"/>
            <a:r>
              <a:rPr lang="en-GB" dirty="0" smtClean="0"/>
              <a:t>Research projects</a:t>
            </a:r>
          </a:p>
          <a:p>
            <a:pPr lvl="1"/>
            <a:r>
              <a:rPr lang="en-GB" dirty="0" smtClean="0"/>
              <a:t>Research organisations</a:t>
            </a:r>
          </a:p>
          <a:p>
            <a:pPr lvl="1"/>
            <a:r>
              <a:rPr lang="en-GB" dirty="0" smtClean="0"/>
              <a:t>Researchers</a:t>
            </a:r>
          </a:p>
          <a:p>
            <a:pPr lvl="1"/>
            <a:r>
              <a:rPr lang="en-GB" dirty="0" smtClean="0"/>
              <a:t>Research results</a:t>
            </a:r>
          </a:p>
          <a:p>
            <a:pPr lvl="1"/>
            <a:r>
              <a:rPr lang="en-GB" dirty="0" smtClean="0"/>
              <a:t>Research infrastructure</a:t>
            </a:r>
          </a:p>
          <a:p>
            <a:r>
              <a:rPr lang="en-GB" dirty="0" smtClean="0"/>
              <a:t>databases related to industrial property (patents, utility models, designs, and trademarks) on national level</a:t>
            </a:r>
          </a:p>
          <a:p>
            <a:r>
              <a:rPr lang="en-GB" dirty="0" smtClean="0"/>
              <a:t>statistical data</a:t>
            </a:r>
            <a:endParaRPr lang="en-GB" dirty="0"/>
          </a:p>
        </p:txBody>
      </p:sp>
      <p:sp>
        <p:nvSpPr>
          <p:cNvPr id="4" name="Zástupný objekt pre pätu 3"/>
          <p:cNvSpPr>
            <a:spLocks noGrp="1"/>
          </p:cNvSpPr>
          <p:nvPr>
            <p:ph type="ftr" sz="quarter" idx="11"/>
          </p:nvPr>
        </p:nvSpPr>
        <p:spPr/>
        <p:txBody>
          <a:bodyPr/>
          <a:lstStyle/>
          <a:p>
            <a:r>
              <a:rPr lang="en-US" smtClean="0"/>
              <a:t>Danica Zendulková, Slovak Centre of Scientific and Technical Information </a:t>
            </a:r>
            <a:endParaRPr lang="sk-SK"/>
          </a:p>
        </p:txBody>
      </p:sp>
    </p:spTree>
    <p:extLst>
      <p:ext uri="{BB962C8B-B14F-4D97-AF65-F5344CB8AC3E}">
        <p14:creationId xmlns:p14="http://schemas.microsoft.com/office/powerpoint/2010/main" val="3836029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Content</a:t>
            </a:r>
            <a:r>
              <a:rPr lang="sk-SK" dirty="0" smtClean="0"/>
              <a:t> of SK CRIS</a:t>
            </a:r>
            <a:endParaRPr lang="sk-SK" dirty="0"/>
          </a:p>
        </p:txBody>
      </p:sp>
      <p:pic>
        <p:nvPicPr>
          <p:cNvPr id="4" name="Obrázok 3"/>
          <p:cNvPicPr/>
          <p:nvPr/>
        </p:nvPicPr>
        <p:blipFill>
          <a:blip r:embed="rId2"/>
          <a:stretch>
            <a:fillRect/>
          </a:stretch>
        </p:blipFill>
        <p:spPr>
          <a:xfrm>
            <a:off x="2765098" y="2132743"/>
            <a:ext cx="7511845" cy="2334588"/>
          </a:xfrm>
          <a:prstGeom prst="rect">
            <a:avLst/>
          </a:prstGeom>
        </p:spPr>
      </p:pic>
      <p:sp>
        <p:nvSpPr>
          <p:cNvPr id="5" name="BlokTextu 4"/>
          <p:cNvSpPr txBox="1"/>
          <p:nvPr/>
        </p:nvSpPr>
        <p:spPr>
          <a:xfrm>
            <a:off x="2319252" y="4788131"/>
            <a:ext cx="8229600" cy="1200329"/>
          </a:xfrm>
          <a:prstGeom prst="rect">
            <a:avLst/>
          </a:prstGeom>
          <a:noFill/>
        </p:spPr>
        <p:txBody>
          <a:bodyPr wrap="square" rtlCol="0">
            <a:spAutoFit/>
          </a:bodyPr>
          <a:lstStyle/>
          <a:p>
            <a:pPr algn="ctr"/>
            <a:r>
              <a:rPr lang="sk-SK" dirty="0" smtClean="0">
                <a:hlinkClick r:id="rId3"/>
              </a:rPr>
              <a:t>https://www.skcris.sk</a:t>
            </a:r>
            <a:endParaRPr lang="sk-SK" dirty="0" smtClean="0"/>
          </a:p>
          <a:p>
            <a:pPr algn="ctr"/>
            <a:endParaRPr lang="sk-SK" dirty="0" smtClean="0"/>
          </a:p>
          <a:p>
            <a:pPr algn="ctr"/>
            <a:r>
              <a:rPr lang="en-US" dirty="0" smtClean="0"/>
              <a:t>the </a:t>
            </a:r>
            <a:r>
              <a:rPr lang="en-US" dirty="0"/>
              <a:t>database has been built since 2000, the number of records is growing over the years</a:t>
            </a:r>
            <a:endParaRPr lang="sk-SK" dirty="0"/>
          </a:p>
        </p:txBody>
      </p:sp>
      <p:sp>
        <p:nvSpPr>
          <p:cNvPr id="6" name="Zástupný objekt pre pätu 5"/>
          <p:cNvSpPr>
            <a:spLocks noGrp="1"/>
          </p:cNvSpPr>
          <p:nvPr>
            <p:ph type="ftr" sz="quarter" idx="11"/>
          </p:nvPr>
        </p:nvSpPr>
        <p:spPr/>
        <p:txBody>
          <a:bodyPr/>
          <a:lstStyle/>
          <a:p>
            <a:r>
              <a:rPr lang="en-US" smtClean="0"/>
              <a:t>Danica Zendulková, Slovak Centre of Scientific and Technical Information </a:t>
            </a:r>
            <a:endParaRPr lang="sk-SK"/>
          </a:p>
        </p:txBody>
      </p:sp>
    </p:spTree>
    <p:extLst>
      <p:ext uri="{BB962C8B-B14F-4D97-AF65-F5344CB8AC3E}">
        <p14:creationId xmlns:p14="http://schemas.microsoft.com/office/powerpoint/2010/main" val="1769143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Selected</a:t>
            </a:r>
            <a:r>
              <a:rPr lang="sk-SK" dirty="0" smtClean="0"/>
              <a:t> </a:t>
            </a:r>
            <a:r>
              <a:rPr lang="sk-SK" dirty="0" err="1" smtClean="0"/>
              <a:t>Indicators</a:t>
            </a:r>
            <a:r>
              <a:rPr lang="sk-SK" dirty="0" smtClean="0"/>
              <a:t>  (by SK CRIS)</a:t>
            </a:r>
            <a:endParaRPr lang="sk-SK" dirty="0"/>
          </a:p>
        </p:txBody>
      </p:sp>
      <p:sp>
        <p:nvSpPr>
          <p:cNvPr id="3" name="Zástupný objekt pre obsah 2"/>
          <p:cNvSpPr>
            <a:spLocks noGrp="1"/>
          </p:cNvSpPr>
          <p:nvPr>
            <p:ph idx="1"/>
          </p:nvPr>
        </p:nvSpPr>
        <p:spPr/>
        <p:txBody>
          <a:bodyPr/>
          <a:lstStyle/>
          <a:p>
            <a:r>
              <a:rPr lang="sk-SK" dirty="0" err="1" smtClean="0"/>
              <a:t>Human</a:t>
            </a:r>
            <a:r>
              <a:rPr lang="sk-SK" dirty="0" smtClean="0"/>
              <a:t> </a:t>
            </a:r>
            <a:r>
              <a:rPr lang="sk-SK" dirty="0" err="1" smtClean="0"/>
              <a:t>Potential</a:t>
            </a:r>
            <a:r>
              <a:rPr lang="sk-SK" dirty="0" smtClean="0"/>
              <a:t>: </a:t>
            </a:r>
            <a:r>
              <a:rPr lang="en-GB" dirty="0"/>
              <a:t>Classification of academics from aspects of research field, expertise, </a:t>
            </a:r>
            <a:r>
              <a:rPr lang="en-GB" dirty="0" smtClean="0"/>
              <a:t>specialisation</a:t>
            </a:r>
            <a:r>
              <a:rPr lang="sk-SK" dirty="0" smtClean="0"/>
              <a:t> </a:t>
            </a:r>
            <a:r>
              <a:rPr lang="sk-SK" dirty="0" err="1" smtClean="0"/>
              <a:t>etc</a:t>
            </a:r>
            <a:r>
              <a:rPr lang="sk-SK" dirty="0" smtClean="0"/>
              <a:t>.</a:t>
            </a:r>
          </a:p>
          <a:p>
            <a:r>
              <a:rPr lang="sk-SK" dirty="0" smtClean="0"/>
              <a:t>R&amp;D </a:t>
            </a:r>
            <a:r>
              <a:rPr lang="sk-SK" dirty="0" err="1" smtClean="0"/>
              <a:t>Institutions</a:t>
            </a:r>
            <a:r>
              <a:rPr lang="sk-SK" dirty="0" smtClean="0"/>
              <a:t> by </a:t>
            </a:r>
            <a:r>
              <a:rPr lang="en-GB" dirty="0"/>
              <a:t>scientific </a:t>
            </a:r>
            <a:r>
              <a:rPr lang="en-GB" dirty="0" smtClean="0"/>
              <a:t>fields</a:t>
            </a:r>
            <a:r>
              <a:rPr lang="sk-SK" dirty="0" smtClean="0"/>
              <a:t> and </a:t>
            </a:r>
            <a:r>
              <a:rPr lang="sk-SK" dirty="0" err="1" smtClean="0"/>
              <a:t>their</a:t>
            </a:r>
            <a:r>
              <a:rPr lang="sk-SK" dirty="0" smtClean="0"/>
              <a:t> </a:t>
            </a:r>
            <a:r>
              <a:rPr lang="sk-SK" dirty="0" err="1" smtClean="0"/>
              <a:t>involvement</a:t>
            </a:r>
            <a:r>
              <a:rPr lang="sk-SK" dirty="0" smtClean="0"/>
              <a:t> to R&amp;D </a:t>
            </a:r>
            <a:r>
              <a:rPr lang="sk-SK" dirty="0" err="1" smtClean="0"/>
              <a:t>Projects</a:t>
            </a:r>
            <a:r>
              <a:rPr lang="sk-SK" dirty="0" smtClean="0"/>
              <a:t>. </a:t>
            </a:r>
            <a:r>
              <a:rPr lang="en-GB" dirty="0"/>
              <a:t>Assessment of Competence to Perform Research and </a:t>
            </a:r>
            <a:r>
              <a:rPr lang="en-GB" dirty="0" smtClean="0"/>
              <a:t>Development </a:t>
            </a:r>
            <a:r>
              <a:rPr lang="en-GB" dirty="0"/>
              <a:t>for private and state research </a:t>
            </a:r>
            <a:r>
              <a:rPr lang="en-GB" dirty="0" smtClean="0"/>
              <a:t>organizations</a:t>
            </a:r>
            <a:r>
              <a:rPr lang="sk-SK" dirty="0" smtClean="0"/>
              <a:t> - </a:t>
            </a:r>
            <a:r>
              <a:rPr lang="en-US" dirty="0"/>
              <a:t>a condition for the use of public resources</a:t>
            </a:r>
            <a:r>
              <a:rPr lang="en-GB" dirty="0" smtClean="0"/>
              <a:t>. </a:t>
            </a:r>
            <a:endParaRPr lang="sk-SK" dirty="0" smtClean="0"/>
          </a:p>
          <a:p>
            <a:r>
              <a:rPr lang="sk-SK" dirty="0" err="1"/>
              <a:t>Projects</a:t>
            </a:r>
            <a:r>
              <a:rPr lang="sk-SK" dirty="0"/>
              <a:t>: </a:t>
            </a:r>
            <a:r>
              <a:rPr lang="en-GB" dirty="0"/>
              <a:t>Domestic and foreign research projects in various scientific </a:t>
            </a:r>
            <a:r>
              <a:rPr lang="en-GB" dirty="0" smtClean="0"/>
              <a:t>fields</a:t>
            </a:r>
            <a:endParaRPr lang="sk-SK" dirty="0" smtClean="0"/>
          </a:p>
          <a:p>
            <a:r>
              <a:rPr lang="sk-SK" dirty="0" err="1" smtClean="0"/>
              <a:t>Women</a:t>
            </a:r>
            <a:r>
              <a:rPr lang="sk-SK" dirty="0" smtClean="0"/>
              <a:t> in </a:t>
            </a:r>
            <a:r>
              <a:rPr lang="sk-SK" dirty="0" err="1" smtClean="0"/>
              <a:t>Science</a:t>
            </a:r>
            <a:r>
              <a:rPr lang="sk-SK" dirty="0" smtClean="0"/>
              <a:t>: </a:t>
            </a:r>
            <a:r>
              <a:rPr lang="en-US" dirty="0"/>
              <a:t>less than 30% of the world’s researchers are </a:t>
            </a:r>
            <a:r>
              <a:rPr lang="en-US" dirty="0" smtClean="0"/>
              <a:t>women</a:t>
            </a:r>
            <a:r>
              <a:rPr lang="sk-SK" dirty="0" smtClean="0"/>
              <a:t> (</a:t>
            </a:r>
            <a:r>
              <a:rPr lang="sk-SK" dirty="0" err="1" smtClean="0"/>
              <a:t>Unesco</a:t>
            </a:r>
            <a:r>
              <a:rPr lang="sk-SK" dirty="0" smtClean="0"/>
              <a:t> </a:t>
            </a:r>
            <a:r>
              <a:rPr lang="sk-SK" dirty="0" err="1" smtClean="0"/>
              <a:t>statistics</a:t>
            </a:r>
            <a:r>
              <a:rPr lang="sk-SK" dirty="0" smtClean="0"/>
              <a:t>)</a:t>
            </a:r>
            <a:r>
              <a:rPr lang="en-US" dirty="0" smtClean="0"/>
              <a:t>. </a:t>
            </a:r>
            <a:r>
              <a:rPr lang="sk-SK" dirty="0" err="1" smtClean="0"/>
              <a:t>Response</a:t>
            </a:r>
            <a:r>
              <a:rPr lang="sk-SK" dirty="0" smtClean="0"/>
              <a:t>: new </a:t>
            </a:r>
            <a:r>
              <a:rPr lang="sk-SK" dirty="0" err="1" smtClean="0"/>
              <a:t>indicators</a:t>
            </a:r>
            <a:endParaRPr lang="sk-SK" dirty="0" smtClean="0"/>
          </a:p>
          <a:p>
            <a:r>
              <a:rPr lang="sk-SK" dirty="0" err="1" smtClean="0"/>
              <a:t>Publication</a:t>
            </a:r>
            <a:r>
              <a:rPr lang="sk-SK" dirty="0" smtClean="0"/>
              <a:t> (</a:t>
            </a:r>
            <a:r>
              <a:rPr lang="sk-SK" dirty="0" err="1" smtClean="0"/>
              <a:t>from</a:t>
            </a:r>
            <a:r>
              <a:rPr lang="sk-SK" dirty="0" smtClean="0"/>
              <a:t> </a:t>
            </a:r>
            <a:r>
              <a:rPr lang="sk-SK" dirty="0" err="1" smtClean="0"/>
              <a:t>WoS</a:t>
            </a:r>
            <a:r>
              <a:rPr lang="sk-SK" dirty="0" smtClean="0"/>
              <a:t>)</a:t>
            </a:r>
          </a:p>
          <a:p>
            <a:endParaRPr lang="sk-SK" dirty="0"/>
          </a:p>
          <a:p>
            <a:endParaRPr lang="sk-SK" dirty="0"/>
          </a:p>
        </p:txBody>
      </p:sp>
      <p:sp>
        <p:nvSpPr>
          <p:cNvPr id="4" name="Zástupný objekt pre pätu 3"/>
          <p:cNvSpPr>
            <a:spLocks noGrp="1"/>
          </p:cNvSpPr>
          <p:nvPr>
            <p:ph type="ftr" sz="quarter" idx="11"/>
          </p:nvPr>
        </p:nvSpPr>
        <p:spPr/>
        <p:txBody>
          <a:bodyPr/>
          <a:lstStyle/>
          <a:p>
            <a:r>
              <a:rPr lang="en-US" smtClean="0"/>
              <a:t>Danica Zendulková, Slovak Centre of Scientific and Technical Information </a:t>
            </a:r>
            <a:endParaRPr lang="sk-SK"/>
          </a:p>
        </p:txBody>
      </p:sp>
    </p:spTree>
    <p:extLst>
      <p:ext uri="{BB962C8B-B14F-4D97-AF65-F5344CB8AC3E}">
        <p14:creationId xmlns:p14="http://schemas.microsoft.com/office/powerpoint/2010/main" val="816542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Results - Subjects</a:t>
            </a:r>
            <a:endParaRPr lang="en-GB" dirty="0"/>
          </a:p>
        </p:txBody>
      </p:sp>
      <p:sp>
        <p:nvSpPr>
          <p:cNvPr id="3" name="Zástupný objekt pre obsah 2"/>
          <p:cNvSpPr>
            <a:spLocks noGrp="1"/>
          </p:cNvSpPr>
          <p:nvPr>
            <p:ph idx="1"/>
          </p:nvPr>
        </p:nvSpPr>
        <p:spPr/>
        <p:txBody>
          <a:bodyPr/>
          <a:lstStyle/>
          <a:p>
            <a:pPr marL="0" indent="0">
              <a:buNone/>
            </a:pPr>
            <a:r>
              <a:rPr lang="en-GB" dirty="0" smtClean="0"/>
              <a:t>Organisations </a:t>
            </a:r>
          </a:p>
          <a:p>
            <a:pPr marL="0" indent="0">
              <a:buNone/>
            </a:pPr>
            <a:r>
              <a:rPr lang="en-GB" dirty="0" smtClean="0"/>
              <a:t>and </a:t>
            </a:r>
          </a:p>
          <a:p>
            <a:pPr marL="0" indent="0">
              <a:buNone/>
            </a:pPr>
            <a:r>
              <a:rPr lang="en-GB" dirty="0" smtClean="0"/>
              <a:t>Researchers</a:t>
            </a:r>
          </a:p>
          <a:p>
            <a:pPr marL="0" indent="0">
              <a:buNone/>
            </a:pPr>
            <a:r>
              <a:rPr lang="en-GB" dirty="0" smtClean="0"/>
              <a:t>in the SK CRIS database</a:t>
            </a:r>
          </a:p>
          <a:p>
            <a:pPr marL="0" indent="0">
              <a:buNone/>
            </a:pPr>
            <a:endParaRPr lang="sk-SK" dirty="0"/>
          </a:p>
        </p:txBody>
      </p:sp>
      <p:graphicFrame>
        <p:nvGraphicFramePr>
          <p:cNvPr id="4" name="Tabuľka 3"/>
          <p:cNvGraphicFramePr>
            <a:graphicFrameLocks noGrp="1"/>
          </p:cNvGraphicFramePr>
          <p:nvPr>
            <p:extLst>
              <p:ext uri="{D42A27DB-BD31-4B8C-83A1-F6EECF244321}">
                <p14:modId xmlns:p14="http://schemas.microsoft.com/office/powerpoint/2010/main" val="2809260250"/>
              </p:ext>
            </p:extLst>
          </p:nvPr>
        </p:nvGraphicFramePr>
        <p:xfrm>
          <a:off x="5731934" y="1429544"/>
          <a:ext cx="5469466" cy="4784996"/>
        </p:xfrm>
        <a:graphic>
          <a:graphicData uri="http://schemas.openxmlformats.org/drawingml/2006/table">
            <a:tbl>
              <a:tblPr firstRow="1" firstCol="1" bandRow="1">
                <a:tableStyleId>{5C22544A-7EE6-4342-B048-85BDC9FD1C3A}</a:tableStyleId>
              </a:tblPr>
              <a:tblGrid>
                <a:gridCol w="2567883">
                  <a:extLst>
                    <a:ext uri="{9D8B030D-6E8A-4147-A177-3AD203B41FA5}">
                      <a16:colId xmlns:a16="http://schemas.microsoft.com/office/drawing/2014/main" val="1950854494"/>
                    </a:ext>
                  </a:extLst>
                </a:gridCol>
                <a:gridCol w="1086091">
                  <a:extLst>
                    <a:ext uri="{9D8B030D-6E8A-4147-A177-3AD203B41FA5}">
                      <a16:colId xmlns:a16="http://schemas.microsoft.com/office/drawing/2014/main" val="2965463007"/>
                    </a:ext>
                  </a:extLst>
                </a:gridCol>
                <a:gridCol w="893117">
                  <a:extLst>
                    <a:ext uri="{9D8B030D-6E8A-4147-A177-3AD203B41FA5}">
                      <a16:colId xmlns:a16="http://schemas.microsoft.com/office/drawing/2014/main" val="2272326092"/>
                    </a:ext>
                  </a:extLst>
                </a:gridCol>
                <a:gridCol w="922375">
                  <a:extLst>
                    <a:ext uri="{9D8B030D-6E8A-4147-A177-3AD203B41FA5}">
                      <a16:colId xmlns:a16="http://schemas.microsoft.com/office/drawing/2014/main" val="3131824583"/>
                    </a:ext>
                  </a:extLst>
                </a:gridCol>
              </a:tblGrid>
              <a:tr h="177819">
                <a:tc>
                  <a:txBody>
                    <a:bodyPr/>
                    <a:lstStyle/>
                    <a:p>
                      <a:pPr algn="ctr">
                        <a:lnSpc>
                          <a:spcPts val="1500"/>
                        </a:lnSpc>
                        <a:spcAft>
                          <a:spcPts val="800"/>
                        </a:spcAft>
                      </a:pPr>
                      <a:r>
                        <a:rPr lang="en-GB" sz="1000">
                          <a:effectLst/>
                        </a:rPr>
                        <a:t>Scientific area</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gridSpan="2">
                  <a:txBody>
                    <a:bodyPr/>
                    <a:lstStyle/>
                    <a:p>
                      <a:pPr algn="ctr">
                        <a:lnSpc>
                          <a:spcPts val="1500"/>
                        </a:lnSpc>
                        <a:spcAft>
                          <a:spcPts val="800"/>
                        </a:spcAft>
                      </a:pPr>
                      <a:r>
                        <a:rPr lang="en-GB" sz="1000" dirty="0">
                          <a:effectLst/>
                        </a:rPr>
                        <a:t>Number of Organisations:</a:t>
                      </a:r>
                      <a:endParaRPr lang="sk-S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hMerge="1">
                  <a:txBody>
                    <a:bodyPr/>
                    <a:lstStyle/>
                    <a:p>
                      <a:endParaRPr lang="sk-SK"/>
                    </a:p>
                  </a:txBody>
                  <a:tcPr/>
                </a:tc>
                <a:tc>
                  <a:txBody>
                    <a:bodyPr/>
                    <a:lstStyle/>
                    <a:p>
                      <a:pPr algn="ctr">
                        <a:lnSpc>
                          <a:spcPts val="1500"/>
                        </a:lnSpc>
                        <a:spcAft>
                          <a:spcPts val="800"/>
                        </a:spcAft>
                      </a:pPr>
                      <a:r>
                        <a:rPr lang="en-GB" sz="1000">
                          <a:effectLst/>
                        </a:rPr>
                        <a:t>Number of </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3766919139"/>
                  </a:ext>
                </a:extLst>
              </a:tr>
              <a:tr h="313798">
                <a:tc>
                  <a:txBody>
                    <a:bodyPr/>
                    <a:lstStyle/>
                    <a:p>
                      <a:pPr algn="ctr">
                        <a:lnSpc>
                          <a:spcPts val="1500"/>
                        </a:lnSpc>
                        <a:spcAft>
                          <a:spcPts val="0"/>
                        </a:spcAft>
                      </a:pPr>
                      <a:r>
                        <a:rPr lang="en-GB" sz="1000" dirty="0">
                          <a:effectLst/>
                        </a:rPr>
                        <a:t> </a:t>
                      </a:r>
                      <a:endParaRPr lang="sk-S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solidFill>
                      <a:schemeClr val="accent1">
                        <a:lumMod val="60000"/>
                        <a:lumOff val="40000"/>
                      </a:schemeClr>
                    </a:solidFill>
                  </a:tcPr>
                </a:tc>
                <a:tc>
                  <a:txBody>
                    <a:bodyPr/>
                    <a:lstStyle/>
                    <a:p>
                      <a:pPr algn="ctr">
                        <a:lnSpc>
                          <a:spcPts val="1500"/>
                        </a:lnSpc>
                        <a:spcAft>
                          <a:spcPts val="0"/>
                        </a:spcAft>
                      </a:pPr>
                      <a:r>
                        <a:rPr lang="en-GB" sz="1000" b="1" kern="1200" dirty="0" smtClean="0">
                          <a:solidFill>
                            <a:schemeClr val="lt1"/>
                          </a:solidFill>
                          <a:effectLst/>
                          <a:latin typeface="+mn-lt"/>
                          <a:ea typeface="+mn-ea"/>
                          <a:cs typeface="+mn-cs"/>
                        </a:rPr>
                        <a:t>Certified</a:t>
                      </a:r>
                      <a:r>
                        <a:rPr lang="sk-SK" sz="1000" b="1" kern="1200" dirty="0" smtClean="0">
                          <a:solidFill>
                            <a:schemeClr val="lt1"/>
                          </a:solidFill>
                          <a:effectLst/>
                          <a:latin typeface="+mn-lt"/>
                          <a:ea typeface="+mn-ea"/>
                          <a:cs typeface="+mn-cs"/>
                        </a:rPr>
                        <a:t>*</a:t>
                      </a:r>
                      <a:endParaRPr lang="sk-SK" sz="1000" b="1" kern="1200" dirty="0">
                        <a:solidFill>
                          <a:schemeClr val="lt1"/>
                        </a:solidFill>
                        <a:effectLst/>
                        <a:latin typeface="+mn-lt"/>
                        <a:ea typeface="+mn-ea"/>
                        <a:cs typeface="+mn-cs"/>
                      </a:endParaRPr>
                    </a:p>
                  </a:txBody>
                  <a:tcPr marL="56484" marR="56484" marT="0" marB="0" anchor="ctr">
                    <a:solidFill>
                      <a:schemeClr val="accent1">
                        <a:lumMod val="60000"/>
                        <a:lumOff val="40000"/>
                      </a:schemeClr>
                    </a:solidFill>
                  </a:tcPr>
                </a:tc>
                <a:tc>
                  <a:txBody>
                    <a:bodyPr/>
                    <a:lstStyle/>
                    <a:p>
                      <a:pPr algn="ctr">
                        <a:lnSpc>
                          <a:spcPts val="1500"/>
                        </a:lnSpc>
                        <a:spcAft>
                          <a:spcPts val="0"/>
                        </a:spcAft>
                      </a:pPr>
                      <a:r>
                        <a:rPr lang="en-GB" sz="1000" b="1" kern="1200" dirty="0">
                          <a:solidFill>
                            <a:schemeClr val="lt1"/>
                          </a:solidFill>
                          <a:effectLst/>
                          <a:latin typeface="+mn-lt"/>
                          <a:ea typeface="+mn-ea"/>
                          <a:cs typeface="+mn-cs"/>
                        </a:rPr>
                        <a:t>all</a:t>
                      </a:r>
                      <a:endParaRPr lang="sk-SK" sz="1000" b="1" kern="1200" dirty="0">
                        <a:solidFill>
                          <a:schemeClr val="lt1"/>
                        </a:solidFill>
                        <a:effectLst/>
                        <a:latin typeface="+mn-lt"/>
                        <a:ea typeface="+mn-ea"/>
                        <a:cs typeface="+mn-cs"/>
                      </a:endParaRPr>
                    </a:p>
                  </a:txBody>
                  <a:tcPr marL="56484" marR="56484" marT="0" marB="0" anchor="ctr">
                    <a:solidFill>
                      <a:schemeClr val="accent1">
                        <a:lumMod val="60000"/>
                        <a:lumOff val="40000"/>
                      </a:schemeClr>
                    </a:solidFill>
                  </a:tcPr>
                </a:tc>
                <a:tc>
                  <a:txBody>
                    <a:bodyPr/>
                    <a:lstStyle/>
                    <a:p>
                      <a:pPr algn="ctr">
                        <a:lnSpc>
                          <a:spcPts val="1500"/>
                        </a:lnSpc>
                        <a:spcAft>
                          <a:spcPts val="0"/>
                        </a:spcAft>
                      </a:pPr>
                      <a:r>
                        <a:rPr lang="en-GB" sz="1000" b="1" kern="1200" dirty="0">
                          <a:solidFill>
                            <a:schemeClr val="lt1"/>
                          </a:solidFill>
                          <a:effectLst/>
                          <a:latin typeface="+mn-lt"/>
                          <a:ea typeface="+mn-ea"/>
                          <a:cs typeface="+mn-cs"/>
                        </a:rPr>
                        <a:t>Researchers</a:t>
                      </a:r>
                      <a:endParaRPr lang="sk-SK" sz="1000" b="1" kern="1200" dirty="0">
                        <a:solidFill>
                          <a:schemeClr val="lt1"/>
                        </a:solidFill>
                        <a:effectLst/>
                        <a:latin typeface="+mn-lt"/>
                        <a:ea typeface="+mn-ea"/>
                        <a:cs typeface="+mn-cs"/>
                      </a:endParaRPr>
                    </a:p>
                  </a:txBody>
                  <a:tcPr marL="56484" marR="56484" marT="0" marB="0" anchor="ctr">
                    <a:solidFill>
                      <a:srgbClr val="A80000"/>
                    </a:solidFill>
                  </a:tcPr>
                </a:tc>
                <a:extLst>
                  <a:ext uri="{0D108BD9-81ED-4DB2-BD59-A6C34878D82A}">
                    <a16:rowId xmlns:a16="http://schemas.microsoft.com/office/drawing/2014/main" val="2603331281"/>
                  </a:ext>
                </a:extLst>
              </a:tr>
              <a:tr h="313798">
                <a:tc>
                  <a:txBody>
                    <a:bodyPr/>
                    <a:lstStyle/>
                    <a:p>
                      <a:pPr algn="ctr">
                        <a:lnSpc>
                          <a:spcPts val="1500"/>
                        </a:lnSpc>
                        <a:spcAft>
                          <a:spcPts val="0"/>
                        </a:spcAft>
                      </a:pPr>
                      <a:r>
                        <a:rPr lang="en-GB" sz="1000">
                          <a:effectLst/>
                        </a:rPr>
                        <a:t>NATURAL SCIENCES - Biological sciences</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28</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59</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712</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2520631273"/>
                  </a:ext>
                </a:extLst>
              </a:tr>
              <a:tr h="177819">
                <a:tc>
                  <a:txBody>
                    <a:bodyPr/>
                    <a:lstStyle/>
                    <a:p>
                      <a:pPr algn="ctr">
                        <a:lnSpc>
                          <a:spcPts val="1500"/>
                        </a:lnSpc>
                        <a:spcAft>
                          <a:spcPts val="0"/>
                        </a:spcAft>
                      </a:pPr>
                      <a:r>
                        <a:rPr lang="en-GB" sz="1000">
                          <a:effectLst/>
                        </a:rPr>
                        <a:t>IT - Bioinformatics</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1</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3641287967"/>
                  </a:ext>
                </a:extLst>
              </a:tr>
              <a:tr h="177819">
                <a:tc>
                  <a:txBody>
                    <a:bodyPr/>
                    <a:lstStyle/>
                    <a:p>
                      <a:pPr algn="ctr">
                        <a:lnSpc>
                          <a:spcPts val="1500"/>
                        </a:lnSpc>
                        <a:spcAft>
                          <a:spcPts val="0"/>
                        </a:spcAft>
                      </a:pPr>
                      <a:r>
                        <a:rPr lang="en-GB" sz="1000">
                          <a:effectLst/>
                        </a:rPr>
                        <a:t>Physical sciences - Biophysics</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2</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6</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29</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944735587"/>
                  </a:ext>
                </a:extLst>
              </a:tr>
              <a:tr h="313798">
                <a:tc>
                  <a:txBody>
                    <a:bodyPr/>
                    <a:lstStyle/>
                    <a:p>
                      <a:pPr algn="ctr">
                        <a:lnSpc>
                          <a:spcPts val="1500"/>
                        </a:lnSpc>
                        <a:spcAft>
                          <a:spcPts val="0"/>
                        </a:spcAft>
                      </a:pPr>
                      <a:r>
                        <a:rPr lang="en-GB" sz="1000">
                          <a:effectLst/>
                        </a:rPr>
                        <a:t>Chemical sciences – Bioorganic chemistry</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1</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1</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11</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1562107578"/>
                  </a:ext>
                </a:extLst>
              </a:tr>
              <a:tr h="177819">
                <a:tc>
                  <a:txBody>
                    <a:bodyPr/>
                    <a:lstStyle/>
                    <a:p>
                      <a:pPr algn="ctr">
                        <a:lnSpc>
                          <a:spcPts val="1500"/>
                        </a:lnSpc>
                        <a:spcAft>
                          <a:spcPts val="0"/>
                        </a:spcAft>
                      </a:pPr>
                      <a:r>
                        <a:rPr lang="en-GB" sz="1000">
                          <a:effectLst/>
                        </a:rPr>
                        <a:t>-Biochemistry</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4</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9</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57</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23803159"/>
                  </a:ext>
                </a:extLst>
              </a:tr>
              <a:tr h="177819">
                <a:tc>
                  <a:txBody>
                    <a:bodyPr/>
                    <a:lstStyle/>
                    <a:p>
                      <a:pPr algn="ctr">
                        <a:lnSpc>
                          <a:spcPts val="1500"/>
                        </a:lnSpc>
                        <a:spcAft>
                          <a:spcPts val="0"/>
                        </a:spcAft>
                      </a:pPr>
                      <a:r>
                        <a:rPr lang="en-GB" sz="1000">
                          <a:effectLst/>
                        </a:rPr>
                        <a:t>-Macromolecular chemistry </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1</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56</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3877445318"/>
                  </a:ext>
                </a:extLst>
              </a:tr>
              <a:tr h="177819">
                <a:tc>
                  <a:txBody>
                    <a:bodyPr/>
                    <a:lstStyle/>
                    <a:p>
                      <a:pPr algn="ctr">
                        <a:lnSpc>
                          <a:spcPts val="1500"/>
                        </a:lnSpc>
                        <a:spcAft>
                          <a:spcPts val="0"/>
                        </a:spcAft>
                      </a:pPr>
                      <a:r>
                        <a:rPr lang="en-GB" sz="1000">
                          <a:effectLst/>
                        </a:rPr>
                        <a:t>-Organic chemistry</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8</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9</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42</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3489514569"/>
                  </a:ext>
                </a:extLst>
              </a:tr>
              <a:tr h="313798">
                <a:tc>
                  <a:txBody>
                    <a:bodyPr/>
                    <a:lstStyle/>
                    <a:p>
                      <a:pPr algn="ctr">
                        <a:lnSpc>
                          <a:spcPts val="1500"/>
                        </a:lnSpc>
                        <a:spcAft>
                          <a:spcPts val="0"/>
                        </a:spcAft>
                      </a:pPr>
                      <a:r>
                        <a:rPr lang="en-GB" sz="1000">
                          <a:effectLst/>
                        </a:rPr>
                        <a:t>Total (natural sciences excepting biological sciences</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15</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26</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196</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1403694005"/>
                  </a:ext>
                </a:extLst>
              </a:tr>
              <a:tr h="470698">
                <a:tc>
                  <a:txBody>
                    <a:bodyPr/>
                    <a:lstStyle/>
                    <a:p>
                      <a:pPr algn="ctr">
                        <a:lnSpc>
                          <a:spcPts val="1500"/>
                        </a:lnSpc>
                        <a:spcAft>
                          <a:spcPts val="0"/>
                        </a:spcAft>
                      </a:pPr>
                      <a:r>
                        <a:rPr lang="en-GB" sz="1000">
                          <a:effectLst/>
                        </a:rPr>
                        <a:t>ENGINEERING AND TECHNOLOGY – Medical engineering</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11</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15</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18</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398628791"/>
                  </a:ext>
                </a:extLst>
              </a:tr>
              <a:tr h="177819">
                <a:tc>
                  <a:txBody>
                    <a:bodyPr/>
                    <a:lstStyle/>
                    <a:p>
                      <a:pPr algn="ctr">
                        <a:lnSpc>
                          <a:spcPts val="1500"/>
                        </a:lnSpc>
                        <a:spcAft>
                          <a:spcPts val="0"/>
                        </a:spcAft>
                      </a:pPr>
                      <a:r>
                        <a:rPr lang="en-GB" sz="1000">
                          <a:effectLst/>
                        </a:rPr>
                        <a:t>Environmental biotechnology</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2</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6</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9</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1711719726"/>
                  </a:ext>
                </a:extLst>
              </a:tr>
              <a:tr h="177819">
                <a:tc>
                  <a:txBody>
                    <a:bodyPr/>
                    <a:lstStyle/>
                    <a:p>
                      <a:pPr algn="ctr">
                        <a:lnSpc>
                          <a:spcPts val="1500"/>
                        </a:lnSpc>
                        <a:spcAft>
                          <a:spcPts val="0"/>
                        </a:spcAft>
                      </a:pPr>
                      <a:r>
                        <a:rPr lang="en-GB" sz="1000">
                          <a:effectLst/>
                        </a:rPr>
                        <a:t>Industrial biotechnology</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11</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15</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34</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4042181855"/>
                  </a:ext>
                </a:extLst>
              </a:tr>
              <a:tr h="177819">
                <a:tc>
                  <a:txBody>
                    <a:bodyPr/>
                    <a:lstStyle/>
                    <a:p>
                      <a:pPr algn="ctr">
                        <a:lnSpc>
                          <a:spcPts val="1500"/>
                        </a:lnSpc>
                        <a:spcAft>
                          <a:spcPts val="0"/>
                        </a:spcAft>
                      </a:pPr>
                      <a:r>
                        <a:rPr lang="en-GB" sz="1000">
                          <a:effectLst/>
                        </a:rPr>
                        <a:t>Total (Engineering and technology)</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24</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36</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61</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2534721434"/>
                  </a:ext>
                </a:extLst>
              </a:tr>
              <a:tr h="177819">
                <a:tc>
                  <a:txBody>
                    <a:bodyPr/>
                    <a:lstStyle/>
                    <a:p>
                      <a:pPr algn="ctr">
                        <a:lnSpc>
                          <a:spcPts val="1500"/>
                        </a:lnSpc>
                        <a:spcAft>
                          <a:spcPts val="0"/>
                        </a:spcAft>
                      </a:pPr>
                      <a:r>
                        <a:rPr lang="en-GB" sz="1000">
                          <a:effectLst/>
                        </a:rPr>
                        <a:t>MEDICAL SCIENCES</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79</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188</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2893</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2981591558"/>
                  </a:ext>
                </a:extLst>
              </a:tr>
              <a:tr h="313798">
                <a:tc>
                  <a:txBody>
                    <a:bodyPr/>
                    <a:lstStyle/>
                    <a:p>
                      <a:pPr algn="ctr">
                        <a:lnSpc>
                          <a:spcPts val="1500"/>
                        </a:lnSpc>
                        <a:spcAft>
                          <a:spcPts val="0"/>
                        </a:spcAft>
                      </a:pPr>
                      <a:r>
                        <a:rPr lang="en-GB" sz="1000">
                          <a:effectLst/>
                        </a:rPr>
                        <a:t>AGRICULTURAL SCIENCES – Veterinary sciences</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1</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3</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348</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1752972405"/>
                  </a:ext>
                </a:extLst>
              </a:tr>
              <a:tr h="177819">
                <a:tc>
                  <a:txBody>
                    <a:bodyPr/>
                    <a:lstStyle/>
                    <a:p>
                      <a:pPr algn="ctr">
                        <a:lnSpc>
                          <a:spcPts val="1500"/>
                        </a:lnSpc>
                        <a:spcAft>
                          <a:spcPts val="0"/>
                        </a:spcAft>
                      </a:pPr>
                      <a:r>
                        <a:rPr lang="en-GB" sz="1000">
                          <a:effectLst/>
                        </a:rPr>
                        <a:t>Biotechnology in agriculture</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6</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14</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39</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1739115213"/>
                  </a:ext>
                </a:extLst>
              </a:tr>
              <a:tr h="177819">
                <a:tc>
                  <a:txBody>
                    <a:bodyPr/>
                    <a:lstStyle/>
                    <a:p>
                      <a:pPr algn="ctr">
                        <a:lnSpc>
                          <a:spcPts val="1500"/>
                        </a:lnSpc>
                        <a:spcAft>
                          <a:spcPts val="0"/>
                        </a:spcAft>
                      </a:pPr>
                      <a:r>
                        <a:rPr lang="en-GB" sz="1000">
                          <a:effectLst/>
                        </a:rPr>
                        <a:t>Total  (agricultural sciences)</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7</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17</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387</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907470163"/>
                  </a:ext>
                </a:extLst>
              </a:tr>
              <a:tr h="177819">
                <a:tc>
                  <a:txBody>
                    <a:bodyPr/>
                    <a:lstStyle/>
                    <a:p>
                      <a:pPr algn="ctr">
                        <a:lnSpc>
                          <a:spcPts val="1500"/>
                        </a:lnSpc>
                        <a:spcAft>
                          <a:spcPts val="0"/>
                        </a:spcAft>
                      </a:pPr>
                      <a:r>
                        <a:rPr lang="en-GB" sz="1000">
                          <a:effectLst/>
                        </a:rPr>
                        <a:t>TOTAL</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tc>
                <a:tc>
                  <a:txBody>
                    <a:bodyPr/>
                    <a:lstStyle/>
                    <a:p>
                      <a:pPr algn="ctr">
                        <a:lnSpc>
                          <a:spcPts val="1500"/>
                        </a:lnSpc>
                        <a:spcAft>
                          <a:spcPts val="0"/>
                        </a:spcAft>
                      </a:pPr>
                      <a:r>
                        <a:rPr lang="en-GB" sz="1000">
                          <a:effectLst/>
                        </a:rPr>
                        <a:t>153</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a:effectLst/>
                        </a:rPr>
                        <a:t>326</a:t>
                      </a:r>
                      <a:endParaRPr lang="sk-SK" sz="90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tc>
                  <a:txBody>
                    <a:bodyPr/>
                    <a:lstStyle/>
                    <a:p>
                      <a:pPr algn="ctr">
                        <a:lnSpc>
                          <a:spcPts val="1500"/>
                        </a:lnSpc>
                        <a:spcAft>
                          <a:spcPts val="0"/>
                        </a:spcAft>
                      </a:pPr>
                      <a:r>
                        <a:rPr lang="en-GB" sz="1000" dirty="0">
                          <a:effectLst/>
                        </a:rPr>
                        <a:t>4249</a:t>
                      </a:r>
                      <a:endParaRPr lang="sk-S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84" marR="56484" marT="0" marB="0" anchor="ctr"/>
                </a:tc>
                <a:extLst>
                  <a:ext uri="{0D108BD9-81ED-4DB2-BD59-A6C34878D82A}">
                    <a16:rowId xmlns:a16="http://schemas.microsoft.com/office/drawing/2014/main" val="2431229164"/>
                  </a:ext>
                </a:extLst>
              </a:tr>
            </a:tbl>
          </a:graphicData>
        </a:graphic>
      </p:graphicFrame>
      <p:sp>
        <p:nvSpPr>
          <p:cNvPr id="6" name="BlokTextu 5"/>
          <p:cNvSpPr txBox="1"/>
          <p:nvPr/>
        </p:nvSpPr>
        <p:spPr>
          <a:xfrm>
            <a:off x="3028335" y="6479458"/>
            <a:ext cx="8173065" cy="369332"/>
          </a:xfrm>
          <a:prstGeom prst="rect">
            <a:avLst/>
          </a:prstGeom>
          <a:noFill/>
        </p:spPr>
        <p:txBody>
          <a:bodyPr wrap="square" rtlCol="0">
            <a:spAutoFit/>
          </a:bodyPr>
          <a:lstStyle/>
          <a:p>
            <a:r>
              <a:rPr lang="sk-SK" dirty="0" smtClean="0"/>
              <a:t>*</a:t>
            </a:r>
            <a:r>
              <a:rPr lang="sk-SK" dirty="0" err="1" smtClean="0"/>
              <a:t>Assessment</a:t>
            </a:r>
            <a:r>
              <a:rPr lang="sk-SK" dirty="0" smtClean="0"/>
              <a:t> of </a:t>
            </a:r>
            <a:r>
              <a:rPr lang="sk-SK" dirty="0" err="1" smtClean="0"/>
              <a:t>Competence</a:t>
            </a:r>
            <a:r>
              <a:rPr lang="sk-SK" dirty="0" smtClean="0"/>
              <a:t> to </a:t>
            </a:r>
            <a:r>
              <a:rPr lang="sk-SK" dirty="0" err="1" smtClean="0"/>
              <a:t>Perform</a:t>
            </a:r>
            <a:r>
              <a:rPr lang="sk-SK" dirty="0" smtClean="0"/>
              <a:t> </a:t>
            </a:r>
            <a:r>
              <a:rPr lang="sk-SK" dirty="0" err="1" smtClean="0"/>
              <a:t>Research</a:t>
            </a:r>
            <a:r>
              <a:rPr lang="sk-SK" dirty="0" smtClean="0"/>
              <a:t> and </a:t>
            </a:r>
            <a:r>
              <a:rPr lang="sk-SK" dirty="0" err="1" smtClean="0"/>
              <a:t>Development</a:t>
            </a:r>
            <a:endParaRPr lang="sk-SK" dirty="0"/>
          </a:p>
        </p:txBody>
      </p:sp>
      <p:sp>
        <p:nvSpPr>
          <p:cNvPr id="7" name="Zástupný objekt pre pätu 6"/>
          <p:cNvSpPr>
            <a:spLocks noGrp="1"/>
          </p:cNvSpPr>
          <p:nvPr>
            <p:ph type="ftr" sz="quarter" idx="11"/>
          </p:nvPr>
        </p:nvSpPr>
        <p:spPr/>
        <p:txBody>
          <a:bodyPr/>
          <a:lstStyle/>
          <a:p>
            <a:r>
              <a:rPr lang="en-US" smtClean="0"/>
              <a:t>Danica Zendulková, Slovak Centre of Scientific and Technical Information </a:t>
            </a:r>
            <a:endParaRPr lang="sk-SK"/>
          </a:p>
        </p:txBody>
      </p:sp>
    </p:spTree>
    <p:extLst>
      <p:ext uri="{BB962C8B-B14F-4D97-AF65-F5344CB8AC3E}">
        <p14:creationId xmlns:p14="http://schemas.microsoft.com/office/powerpoint/2010/main" val="3756001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Results - Projects</a:t>
            </a:r>
            <a:endParaRPr lang="en-GB" dirty="0"/>
          </a:p>
        </p:txBody>
      </p:sp>
      <p:pic>
        <p:nvPicPr>
          <p:cNvPr id="4" name="Zástupný objekt pre obsah 3"/>
          <p:cNvPicPr>
            <a:picLocks noGrp="1"/>
          </p:cNvPicPr>
          <p:nvPr>
            <p:ph idx="1"/>
          </p:nvPr>
        </p:nvPicPr>
        <p:blipFill>
          <a:blip r:embed="rId2"/>
          <a:stretch>
            <a:fillRect/>
          </a:stretch>
        </p:blipFill>
        <p:spPr>
          <a:xfrm>
            <a:off x="1182329" y="3569494"/>
            <a:ext cx="4562475" cy="2705100"/>
          </a:xfrm>
          <a:prstGeom prst="rect">
            <a:avLst/>
          </a:prstGeom>
        </p:spPr>
      </p:pic>
      <p:sp>
        <p:nvSpPr>
          <p:cNvPr id="5" name="BlokTextu 4"/>
          <p:cNvSpPr txBox="1"/>
          <p:nvPr/>
        </p:nvSpPr>
        <p:spPr>
          <a:xfrm>
            <a:off x="897775" y="1837113"/>
            <a:ext cx="7971905"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More than 4200 research projects yearly</a:t>
            </a:r>
          </a:p>
          <a:p>
            <a:pPr marL="285750" indent="-285750">
              <a:buFont typeface="Arial" panose="020B0604020202020204" pitchFamily="34" charset="0"/>
              <a:buChar char="•"/>
            </a:pPr>
            <a:r>
              <a:rPr lang="en-GB" dirty="0" smtClean="0"/>
              <a:t>From that: 1025 in Life Sciences</a:t>
            </a:r>
            <a:endParaRPr lang="en-GB" dirty="0"/>
          </a:p>
        </p:txBody>
      </p:sp>
      <p:graphicFrame>
        <p:nvGraphicFramePr>
          <p:cNvPr id="6" name="Tabuľka 5"/>
          <p:cNvGraphicFramePr>
            <a:graphicFrameLocks noGrp="1"/>
          </p:cNvGraphicFramePr>
          <p:nvPr>
            <p:extLst>
              <p:ext uri="{D42A27DB-BD31-4B8C-83A1-F6EECF244321}">
                <p14:modId xmlns:p14="http://schemas.microsoft.com/office/powerpoint/2010/main" val="3929868931"/>
              </p:ext>
            </p:extLst>
          </p:nvPr>
        </p:nvGraphicFramePr>
        <p:xfrm>
          <a:off x="6168044" y="2058194"/>
          <a:ext cx="5386646" cy="4216400"/>
        </p:xfrm>
        <a:graphic>
          <a:graphicData uri="http://schemas.openxmlformats.org/drawingml/2006/table">
            <a:tbl>
              <a:tblPr firstRow="1" firstCol="1" bandRow="1">
                <a:tableStyleId>{5C22544A-7EE6-4342-B048-85BDC9FD1C3A}</a:tableStyleId>
              </a:tblPr>
              <a:tblGrid>
                <a:gridCol w="3640974">
                  <a:extLst>
                    <a:ext uri="{9D8B030D-6E8A-4147-A177-3AD203B41FA5}">
                      <a16:colId xmlns:a16="http://schemas.microsoft.com/office/drawing/2014/main" val="1220787632"/>
                    </a:ext>
                  </a:extLst>
                </a:gridCol>
                <a:gridCol w="1745672">
                  <a:extLst>
                    <a:ext uri="{9D8B030D-6E8A-4147-A177-3AD203B41FA5}">
                      <a16:colId xmlns:a16="http://schemas.microsoft.com/office/drawing/2014/main" val="3256646150"/>
                    </a:ext>
                  </a:extLst>
                </a:gridCol>
              </a:tblGrid>
              <a:tr h="215900">
                <a:tc>
                  <a:txBody>
                    <a:bodyPr/>
                    <a:lstStyle/>
                    <a:p>
                      <a:pPr algn="ctr">
                        <a:lnSpc>
                          <a:spcPts val="1500"/>
                        </a:lnSpc>
                        <a:spcAft>
                          <a:spcPts val="800"/>
                        </a:spcAft>
                      </a:pPr>
                      <a:r>
                        <a:rPr lang="en-GB" sz="1200">
                          <a:effectLst/>
                        </a:rPr>
                        <a:t>Research area</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500"/>
                        </a:lnSpc>
                        <a:spcAft>
                          <a:spcPts val="800"/>
                        </a:spcAft>
                      </a:pPr>
                      <a:r>
                        <a:rPr lang="en-GB" sz="1200">
                          <a:effectLst/>
                        </a:rPr>
                        <a:t>Number of Projects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349193"/>
                  </a:ext>
                </a:extLst>
              </a:tr>
              <a:tr h="215900">
                <a:tc>
                  <a:txBody>
                    <a:bodyPr/>
                    <a:lstStyle/>
                    <a:p>
                      <a:pPr algn="ctr">
                        <a:lnSpc>
                          <a:spcPts val="1500"/>
                        </a:lnSpc>
                        <a:spcAft>
                          <a:spcPts val="0"/>
                        </a:spcAft>
                      </a:pPr>
                      <a:r>
                        <a:rPr lang="en-GB" sz="1200">
                          <a:effectLst/>
                        </a:rPr>
                        <a:t>NATURAL SCIENCES - Biological sciences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305</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48389756"/>
                  </a:ext>
                </a:extLst>
              </a:tr>
              <a:tr h="215900">
                <a:tc>
                  <a:txBody>
                    <a:bodyPr/>
                    <a:lstStyle/>
                    <a:p>
                      <a:pPr algn="ctr">
                        <a:lnSpc>
                          <a:spcPts val="1500"/>
                        </a:lnSpc>
                        <a:spcAft>
                          <a:spcPts val="0"/>
                        </a:spcAft>
                      </a:pPr>
                      <a:r>
                        <a:rPr lang="en-GB" sz="1200">
                          <a:effectLst/>
                        </a:rPr>
                        <a:t>IT - Bioinformatics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2</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6121273"/>
                  </a:ext>
                </a:extLst>
              </a:tr>
              <a:tr h="215900">
                <a:tc>
                  <a:txBody>
                    <a:bodyPr/>
                    <a:lstStyle/>
                    <a:p>
                      <a:pPr algn="ctr">
                        <a:lnSpc>
                          <a:spcPts val="1500"/>
                        </a:lnSpc>
                        <a:spcAft>
                          <a:spcPts val="0"/>
                        </a:spcAft>
                      </a:pPr>
                      <a:r>
                        <a:rPr lang="en-GB" sz="1200">
                          <a:effectLst/>
                        </a:rPr>
                        <a:t>Physical sciences - Biophysics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15</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06472404"/>
                  </a:ext>
                </a:extLst>
              </a:tr>
              <a:tr h="215900">
                <a:tc>
                  <a:txBody>
                    <a:bodyPr/>
                    <a:lstStyle/>
                    <a:p>
                      <a:pPr algn="ctr">
                        <a:lnSpc>
                          <a:spcPts val="1500"/>
                        </a:lnSpc>
                        <a:spcAft>
                          <a:spcPts val="0"/>
                        </a:spcAft>
                      </a:pPr>
                      <a:r>
                        <a:rPr lang="en-GB" sz="1200">
                          <a:effectLst/>
                        </a:rPr>
                        <a:t>Chemical sciences – Bioorganic chemistry</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4</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82893461"/>
                  </a:ext>
                </a:extLst>
              </a:tr>
              <a:tr h="215900">
                <a:tc>
                  <a:txBody>
                    <a:bodyPr/>
                    <a:lstStyle/>
                    <a:p>
                      <a:pPr algn="ctr">
                        <a:lnSpc>
                          <a:spcPts val="1500"/>
                        </a:lnSpc>
                        <a:spcAft>
                          <a:spcPts val="0"/>
                        </a:spcAft>
                      </a:pPr>
                      <a:r>
                        <a:rPr lang="en-GB" sz="1200">
                          <a:effectLst/>
                        </a:rPr>
                        <a:t>-Biochemistry</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24</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48193577"/>
                  </a:ext>
                </a:extLst>
              </a:tr>
              <a:tr h="215900">
                <a:tc>
                  <a:txBody>
                    <a:bodyPr/>
                    <a:lstStyle/>
                    <a:p>
                      <a:pPr algn="ctr">
                        <a:lnSpc>
                          <a:spcPts val="1500"/>
                        </a:lnSpc>
                        <a:spcAft>
                          <a:spcPts val="0"/>
                        </a:spcAft>
                      </a:pPr>
                      <a:r>
                        <a:rPr lang="en-GB" sz="1200">
                          <a:effectLst/>
                        </a:rPr>
                        <a:t>-Macromolecular chemistry </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15</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852880"/>
                  </a:ext>
                </a:extLst>
              </a:tr>
              <a:tr h="215900">
                <a:tc>
                  <a:txBody>
                    <a:bodyPr/>
                    <a:lstStyle/>
                    <a:p>
                      <a:pPr algn="ctr">
                        <a:lnSpc>
                          <a:spcPts val="1500"/>
                        </a:lnSpc>
                        <a:spcAft>
                          <a:spcPts val="0"/>
                        </a:spcAft>
                      </a:pPr>
                      <a:r>
                        <a:rPr lang="en-GB" sz="1200">
                          <a:effectLst/>
                        </a:rPr>
                        <a:t>-Organic chemistry</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20</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88593752"/>
                  </a:ext>
                </a:extLst>
              </a:tr>
              <a:tr h="204715">
                <a:tc>
                  <a:txBody>
                    <a:bodyPr/>
                    <a:lstStyle/>
                    <a:p>
                      <a:pPr algn="ctr">
                        <a:lnSpc>
                          <a:spcPts val="1500"/>
                        </a:lnSpc>
                        <a:spcAft>
                          <a:spcPts val="0"/>
                        </a:spcAft>
                      </a:pPr>
                      <a:r>
                        <a:rPr lang="en-GB" sz="1200">
                          <a:effectLst/>
                        </a:rPr>
                        <a:t>Total (natural sciences excepting biological sciences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dirty="0">
                          <a:effectLst/>
                        </a:rPr>
                        <a:t>80</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56080971"/>
                  </a:ext>
                </a:extLst>
              </a:tr>
              <a:tr h="215900">
                <a:tc>
                  <a:txBody>
                    <a:bodyPr/>
                    <a:lstStyle/>
                    <a:p>
                      <a:pPr algn="ctr">
                        <a:lnSpc>
                          <a:spcPts val="1500"/>
                        </a:lnSpc>
                        <a:spcAft>
                          <a:spcPts val="0"/>
                        </a:spcAft>
                      </a:pPr>
                      <a:r>
                        <a:rPr lang="en-GB" sz="1200">
                          <a:effectLst/>
                        </a:rPr>
                        <a:t>ENGINEERING AND TECHNOLOGY – Medical engineering</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14</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208365"/>
                  </a:ext>
                </a:extLst>
              </a:tr>
              <a:tr h="215900">
                <a:tc>
                  <a:txBody>
                    <a:bodyPr/>
                    <a:lstStyle/>
                    <a:p>
                      <a:pPr algn="ctr">
                        <a:lnSpc>
                          <a:spcPts val="1500"/>
                        </a:lnSpc>
                        <a:spcAft>
                          <a:spcPts val="0"/>
                        </a:spcAft>
                      </a:pPr>
                      <a:r>
                        <a:rPr lang="en-GB" sz="1200">
                          <a:effectLst/>
                        </a:rPr>
                        <a:t>Environmental biotechnology</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3</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5351910"/>
                  </a:ext>
                </a:extLst>
              </a:tr>
              <a:tr h="215900">
                <a:tc>
                  <a:txBody>
                    <a:bodyPr/>
                    <a:lstStyle/>
                    <a:p>
                      <a:pPr algn="ctr">
                        <a:lnSpc>
                          <a:spcPts val="1500"/>
                        </a:lnSpc>
                        <a:spcAft>
                          <a:spcPts val="0"/>
                        </a:spcAft>
                      </a:pPr>
                      <a:r>
                        <a:rPr lang="en-GB" sz="1200">
                          <a:effectLst/>
                        </a:rPr>
                        <a:t>Industrial biotechnology</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16</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10508872"/>
                  </a:ext>
                </a:extLst>
              </a:tr>
              <a:tr h="215900">
                <a:tc>
                  <a:txBody>
                    <a:bodyPr/>
                    <a:lstStyle/>
                    <a:p>
                      <a:pPr algn="ctr">
                        <a:lnSpc>
                          <a:spcPts val="1500"/>
                        </a:lnSpc>
                        <a:spcAft>
                          <a:spcPts val="0"/>
                        </a:spcAft>
                      </a:pPr>
                      <a:r>
                        <a:rPr lang="en-GB" sz="1200">
                          <a:effectLst/>
                        </a:rPr>
                        <a:t>Total (Engineering and technology)</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33</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62173190"/>
                  </a:ext>
                </a:extLst>
              </a:tr>
              <a:tr h="215900">
                <a:tc>
                  <a:txBody>
                    <a:bodyPr/>
                    <a:lstStyle/>
                    <a:p>
                      <a:pPr algn="ctr">
                        <a:lnSpc>
                          <a:spcPts val="1500"/>
                        </a:lnSpc>
                        <a:spcAft>
                          <a:spcPts val="0"/>
                        </a:spcAft>
                      </a:pPr>
                      <a:r>
                        <a:rPr lang="en-GB" sz="1200">
                          <a:effectLst/>
                        </a:rPr>
                        <a:t>MEDICAL SCIENCES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489</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0477259"/>
                  </a:ext>
                </a:extLst>
              </a:tr>
              <a:tr h="215900">
                <a:tc>
                  <a:txBody>
                    <a:bodyPr/>
                    <a:lstStyle/>
                    <a:p>
                      <a:pPr algn="ctr">
                        <a:lnSpc>
                          <a:spcPts val="1500"/>
                        </a:lnSpc>
                        <a:spcAft>
                          <a:spcPts val="0"/>
                        </a:spcAft>
                      </a:pPr>
                      <a:r>
                        <a:rPr lang="en-GB" sz="1200">
                          <a:effectLst/>
                        </a:rPr>
                        <a:t>AGRICULTURAL SCIENCES – Veterinary sciences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84</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8715085"/>
                  </a:ext>
                </a:extLst>
              </a:tr>
              <a:tr h="215900">
                <a:tc>
                  <a:txBody>
                    <a:bodyPr/>
                    <a:lstStyle/>
                    <a:p>
                      <a:pPr algn="ctr">
                        <a:lnSpc>
                          <a:spcPts val="1500"/>
                        </a:lnSpc>
                        <a:spcAft>
                          <a:spcPts val="0"/>
                        </a:spcAft>
                      </a:pPr>
                      <a:r>
                        <a:rPr lang="en-GB" sz="1200">
                          <a:effectLst/>
                        </a:rPr>
                        <a:t>Biotechnology in agriculture</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34</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67982895"/>
                  </a:ext>
                </a:extLst>
              </a:tr>
              <a:tr h="215900">
                <a:tc>
                  <a:txBody>
                    <a:bodyPr/>
                    <a:lstStyle/>
                    <a:p>
                      <a:pPr algn="ctr">
                        <a:lnSpc>
                          <a:spcPts val="1500"/>
                        </a:lnSpc>
                        <a:spcAft>
                          <a:spcPts val="0"/>
                        </a:spcAft>
                      </a:pPr>
                      <a:r>
                        <a:rPr lang="en-GB" sz="1200">
                          <a:effectLst/>
                        </a:rPr>
                        <a:t>Total  (agricultural sciences)</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a:effectLst/>
                        </a:rPr>
                        <a:t>118</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1003768"/>
                  </a:ext>
                </a:extLst>
              </a:tr>
              <a:tr h="215900">
                <a:tc>
                  <a:txBody>
                    <a:bodyPr/>
                    <a:lstStyle/>
                    <a:p>
                      <a:pPr algn="ctr">
                        <a:lnSpc>
                          <a:spcPts val="1500"/>
                        </a:lnSpc>
                        <a:spcAft>
                          <a:spcPts val="0"/>
                        </a:spcAft>
                      </a:pPr>
                      <a:r>
                        <a:rPr lang="en-GB" sz="1200">
                          <a:effectLst/>
                        </a:rPr>
                        <a:t>TOTAL</a:t>
                      </a:r>
                      <a:endParaRPr lang="sk-S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500"/>
                        </a:lnSpc>
                        <a:spcAft>
                          <a:spcPts val="0"/>
                        </a:spcAft>
                      </a:pPr>
                      <a:r>
                        <a:rPr lang="en-GB" sz="1200" dirty="0">
                          <a:effectLst/>
                        </a:rPr>
                        <a:t>1025</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39142256"/>
                  </a:ext>
                </a:extLst>
              </a:tr>
            </a:tbl>
          </a:graphicData>
        </a:graphic>
      </p:graphicFrame>
      <p:sp>
        <p:nvSpPr>
          <p:cNvPr id="7" name="Zástupný objekt pre pätu 6"/>
          <p:cNvSpPr>
            <a:spLocks noGrp="1"/>
          </p:cNvSpPr>
          <p:nvPr>
            <p:ph type="ftr" sz="quarter" idx="11"/>
          </p:nvPr>
        </p:nvSpPr>
        <p:spPr/>
        <p:txBody>
          <a:bodyPr/>
          <a:lstStyle/>
          <a:p>
            <a:r>
              <a:rPr lang="en-US" smtClean="0"/>
              <a:t>Danica Zendulková, Slovak Centre of Scientific and Technical Information </a:t>
            </a:r>
            <a:endParaRPr lang="sk-SK"/>
          </a:p>
        </p:txBody>
      </p:sp>
    </p:spTree>
    <p:extLst>
      <p:ext uri="{BB962C8B-B14F-4D97-AF65-F5344CB8AC3E}">
        <p14:creationId xmlns:p14="http://schemas.microsoft.com/office/powerpoint/2010/main" val="1947415035"/>
      </p:ext>
    </p:extLst>
  </p:cSld>
  <p:clrMapOvr>
    <a:masterClrMapping/>
  </p:clrMapOvr>
</p:sld>
</file>

<file path=ppt/theme/theme1.xml><?xml version="1.0" encoding="utf-8"?>
<a:theme xmlns:a="http://schemas.openxmlformats.org/drawingml/2006/main" name="Dym">
  <a:themeElements>
    <a:clrScheme name="Dym">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y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m">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1173</TotalTime>
  <Words>1292</Words>
  <Application>Microsoft Office PowerPoint</Application>
  <PresentationFormat>Širokouhlá</PresentationFormat>
  <Paragraphs>396</Paragraphs>
  <Slides>14</Slides>
  <Notes>0</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14</vt:i4>
      </vt:variant>
    </vt:vector>
  </HeadingPairs>
  <TitlesOfParts>
    <vt:vector size="21" baseType="lpstr">
      <vt:lpstr>SimSun</vt:lpstr>
      <vt:lpstr>Arial</vt:lpstr>
      <vt:lpstr>Calibri</vt:lpstr>
      <vt:lpstr>Century Gothic</vt:lpstr>
      <vt:lpstr>Times New Roman</vt:lpstr>
      <vt:lpstr>Wingdings 3</vt:lpstr>
      <vt:lpstr>Dym</vt:lpstr>
      <vt:lpstr>Measuring and evaluation scientific disciplines impact  based on CRIS system data </vt:lpstr>
      <vt:lpstr>Introduction</vt:lpstr>
      <vt:lpstr>Research process</vt:lpstr>
      <vt:lpstr>Definition of Life Sciences</vt:lpstr>
      <vt:lpstr>Data sources</vt:lpstr>
      <vt:lpstr>Content of SK CRIS</vt:lpstr>
      <vt:lpstr>Selected Indicators  (by SK CRIS)</vt:lpstr>
      <vt:lpstr>Results - Subjects</vt:lpstr>
      <vt:lpstr>Results - Projects</vt:lpstr>
      <vt:lpstr>Women in research projects</vt:lpstr>
      <vt:lpstr>Results -Publications</vt:lpstr>
      <vt:lpstr>Limitation</vt:lpstr>
      <vt:lpstr>Conclusion</vt:lpstr>
      <vt:lpstr>Thank you very much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and evaluation scientific disciplines impact  based on CRIS system data </dc:title>
  <dc:creator>Zendulkova Danica</dc:creator>
  <cp:lastModifiedBy>Zendulkova Danica</cp:lastModifiedBy>
  <cp:revision>37</cp:revision>
  <dcterms:created xsi:type="dcterms:W3CDTF">2024-10-09T11:22:29Z</dcterms:created>
  <dcterms:modified xsi:type="dcterms:W3CDTF">2024-10-10T06:56:16Z</dcterms:modified>
</cp:coreProperties>
</file>