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86" r:id="rId5"/>
    <p:sldId id="268" r:id="rId6"/>
    <p:sldId id="265" r:id="rId7"/>
    <p:sldId id="288" r:id="rId8"/>
    <p:sldId id="271" r:id="rId9"/>
    <p:sldId id="277" r:id="rId10"/>
    <p:sldId id="276" r:id="rId11"/>
    <p:sldId id="273" r:id="rId12"/>
    <p:sldId id="269" r:id="rId13"/>
    <p:sldId id="278" r:id="rId14"/>
    <p:sldId id="274" r:id="rId15"/>
    <p:sldId id="279" r:id="rId16"/>
    <p:sldId id="281" r:id="rId17"/>
    <p:sldId id="280" r:id="rId18"/>
    <p:sldId id="282" r:id="rId19"/>
    <p:sldId id="284" r:id="rId20"/>
    <p:sldId id="275" r:id="rId21"/>
    <p:sldId id="264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430"/>
    <a:srgbClr val="43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4603-437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13832308" TargetMode="External"/><Relationship Id="rId2" Type="http://schemas.openxmlformats.org/officeDocument/2006/relationships/hyperlink" Target="https://tinyurl.com/openedre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st.edu.ua/nauka/naukovi-vydannya/" TargetMode="External"/><Relationship Id="rId2" Type="http://schemas.openxmlformats.org/officeDocument/2006/relationships/hyperlink" Target="https://crust.ust.edu.ua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-book.ust.edu.ua/inde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diitlibrary" TargetMode="External"/><Relationship Id="rId2" Type="http://schemas.openxmlformats.org/officeDocument/2006/relationships/hyperlink" Target="https://library.ust.edu.ua/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nflib.diit.edu.ua/Conf_univ_Library_2024/" TargetMode="External"/><Relationship Id="rId4" Type="http://schemas.openxmlformats.org/officeDocument/2006/relationships/hyperlink" Target="https://www.youtube.com/playlist?list=PL5JyULTHzcTTHZGpyrOJEXYwL2h6CpOA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normative.sumdu.edu.ua/?task=getfile&amp;tmpl=component&amp;id=d6565f9c-9fc9-ee11-98b5-005056015693&amp;kind=1&amp;version=1707881209.2927" TargetMode="External"/><Relationship Id="rId13" Type="http://schemas.openxmlformats.org/officeDocument/2006/relationships/hyperlink" Target="https://openscience.eu/Open-Science-in-Horizon-Europe" TargetMode="External"/><Relationship Id="rId18" Type="http://schemas.openxmlformats.org/officeDocument/2006/relationships/hyperlink" Target="https://libguides.reading.ac.uk/open-research/about" TargetMode="External"/><Relationship Id="rId3" Type="http://schemas.openxmlformats.org/officeDocument/2006/relationships/hyperlink" Target="https://doi.org/10.15802/lib.001OER.24" TargetMode="External"/><Relationship Id="rId7" Type="http://schemas.openxmlformats.org/officeDocument/2006/relationships/hyperlink" Target="https://mon.gov.ua/viziya-maybutnogo-osviti-i-nauki-ukraini" TargetMode="External"/><Relationship Id="rId12" Type="http://schemas.openxmlformats.org/officeDocument/2006/relationships/hyperlink" Target="https://eosc.eu/news/2024/10/technical-launch-of-the-eosc-eu-node-sets-the-stage-for-a-successful-deployment/" TargetMode="External"/><Relationship Id="rId17" Type="http://schemas.openxmlformats.org/officeDocument/2006/relationships/hyperlink" Target="https://www.unesco.org/en/open-science/about" TargetMode="External"/><Relationship Id="rId2" Type="http://schemas.openxmlformats.org/officeDocument/2006/relationships/hyperlink" Target="https://crust.ust.edu.ua/items/817b6964-f0fa-4ed6-977f-44b2133e11cf" TargetMode="External"/><Relationship Id="rId16" Type="http://schemas.openxmlformats.org/officeDocument/2006/relationships/hyperlink" Target="https://awards.oeglobal.org/awards/2022/open-resilience/advocacy-work-of-the-scientific-library-to-advance-open-education-in-ukra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ust.ust.edu.ua/handle/123456789/18740" TargetMode="External"/><Relationship Id="rId11" Type="http://schemas.openxmlformats.org/officeDocument/2006/relationships/hyperlink" Target="https://research-and-innovation.ec.europa.eu/news/all-research-and-innovation-news/g20-agree-open-innovation-strategy-and-recommendations-diversity-equity-inclusion-and-accessibility-2024-09-20_en" TargetMode="External"/><Relationship Id="rId5" Type="http://schemas.openxmlformats.org/officeDocument/2006/relationships/hyperlink" Target="https://doi.org/10.20535/2024.306025" TargetMode="External"/><Relationship Id="rId15" Type="http://schemas.openxmlformats.org/officeDocument/2006/relationships/hyperlink" Target="https://www.vitae.ac.uk/doing-research/open-research-and-open-researchers/what-is-an-open-researcher" TargetMode="External"/><Relationship Id="rId10" Type="http://schemas.openxmlformats.org/officeDocument/2006/relationships/hyperlink" Target="https://data.europa.eu/doi/10.2791/293408" TargetMode="External"/><Relationship Id="rId4" Type="http://schemas.openxmlformats.org/officeDocument/2006/relationships/hyperlink" Target="https://crust.ust.edu.ua/handle/123456789/18337" TargetMode="External"/><Relationship Id="rId9" Type="http://schemas.openxmlformats.org/officeDocument/2006/relationships/hyperlink" Target="https://wiki.creativecommons.org/wiki/What_is_OER%3F" TargetMode="External"/><Relationship Id="rId14" Type="http://schemas.openxmlformats.org/officeDocument/2006/relationships/hyperlink" Target="https://zenodo.org/records/13832308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251" y="2276872"/>
            <a:ext cx="8432213" cy="4581128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rgbClr val="002060"/>
                </a:solidFill>
              </a:rPr>
              <a:t>Синергія відкритої науки та відкритої освіти в практиках </a:t>
            </a:r>
            <a:r>
              <a:rPr lang="uk-UA" sz="4800" b="1" dirty="0" smtClean="0">
                <a:solidFill>
                  <a:srgbClr val="002060"/>
                </a:solidFill>
              </a:rPr>
              <a:t>університетських бібліотек</a:t>
            </a:r>
            <a:r>
              <a:rPr lang="uk-UA" sz="4800" b="1" dirty="0">
                <a:solidFill>
                  <a:srgbClr val="002060"/>
                </a:solidFill>
              </a:rPr>
              <a:t/>
            </a:r>
            <a:br>
              <a:rPr lang="uk-UA" sz="4800" b="1" dirty="0">
                <a:solidFill>
                  <a:srgbClr val="002060"/>
                </a:solidFill>
              </a:rPr>
            </a:br>
            <a:r>
              <a:rPr lang="en-US" sz="3100" b="1" dirty="0" smtClean="0">
                <a:solidFill>
                  <a:srgbClr val="002060"/>
                </a:solidFill>
              </a:rPr>
              <a:t>[Synergy  of  open  science  </a:t>
            </a:r>
            <a:r>
              <a:rPr lang="en-US" sz="3100" b="1" dirty="0">
                <a:solidFill>
                  <a:srgbClr val="002060"/>
                </a:solidFill>
              </a:rPr>
              <a:t>and </a:t>
            </a:r>
            <a:r>
              <a:rPr lang="en-US" sz="3100" b="1" dirty="0" smtClean="0">
                <a:solidFill>
                  <a:srgbClr val="002060"/>
                </a:solidFill>
              </a:rPr>
              <a:t> open education  </a:t>
            </a:r>
            <a:r>
              <a:rPr lang="en-US" sz="3100" b="1" dirty="0">
                <a:solidFill>
                  <a:srgbClr val="002060"/>
                </a:solidFill>
              </a:rPr>
              <a:t>in </a:t>
            </a:r>
            <a:r>
              <a:rPr lang="en-US" sz="3100" b="1" dirty="0" smtClean="0">
                <a:solidFill>
                  <a:srgbClr val="002060"/>
                </a:solidFill>
              </a:rPr>
              <a:t> the practices  of  university  libraries]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en-US" sz="2700" b="1" dirty="0"/>
              <a:t>III International </a:t>
            </a:r>
            <a:r>
              <a:rPr lang="en-US" sz="2700" b="1" dirty="0" smtClean="0"/>
              <a:t>Conference</a:t>
            </a:r>
            <a:r>
              <a:rPr lang="uk-UA" sz="2700" b="1" dirty="0" smtClean="0"/>
              <a:t> </a:t>
            </a:r>
            <a:r>
              <a:rPr lang="en-US" sz="2200" b="1" dirty="0" smtClean="0"/>
              <a:t>"</a:t>
            </a:r>
            <a:r>
              <a:rPr lang="en-US" sz="2200" b="1" dirty="0"/>
              <a:t>OPEN SCIENCE AND INNOVATION IN UKRAINE </a:t>
            </a:r>
            <a:r>
              <a:rPr lang="en-US" sz="2200" b="1" dirty="0" smtClean="0"/>
              <a:t>2024"</a:t>
            </a:r>
            <a:r>
              <a:rPr lang="uk-UA" sz="2200" b="1" dirty="0" smtClean="0"/>
              <a:t>  (24-25.10.2024 </a:t>
            </a:r>
            <a:r>
              <a:rPr lang="uk-UA" sz="2200" b="1" dirty="0"/>
              <a:t>р.)</a:t>
            </a:r>
            <a:br>
              <a:rPr lang="uk-UA" sz="2200" b="1" dirty="0"/>
            </a:br>
            <a:r>
              <a:rPr lang="en-US" sz="2200" b="1" dirty="0"/>
              <a:t>Kyiv, Ukraine - Hanover, Germany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573016"/>
            <a:ext cx="6400800" cy="31318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AutoShape 2" descr="Український державний університет науки і технолог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1" y="332656"/>
            <a:ext cx="2657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476672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Dr. Tetiana KOLESNYKOVA</a:t>
            </a:r>
          </a:p>
          <a:p>
            <a:pPr fontAlgn="base"/>
            <a:r>
              <a:rPr lang="en-US" sz="2000" dirty="0"/>
              <a:t>Director of the Scientific Library</a:t>
            </a:r>
            <a:br>
              <a:rPr lang="en-US" sz="2000" dirty="0"/>
            </a:br>
            <a:r>
              <a:rPr lang="en-US" sz="2000" dirty="0"/>
              <a:t>Ukrainian State University of Science and Technologies</a:t>
            </a:r>
          </a:p>
          <a:p>
            <a:pPr fontAlgn="base"/>
            <a:r>
              <a:rPr lang="en-US" sz="2000" dirty="0">
                <a:hlinkClick r:id="rId3"/>
              </a:rPr>
              <a:t>https://orcid.org/0000-0002-4603-4375</a:t>
            </a:r>
            <a:endParaRPr lang="en-US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24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15212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b="1" dirty="0" smtClean="0">
                <a:solidFill>
                  <a:srgbClr val="002060"/>
                </a:solidFill>
              </a:rPr>
              <a:t>UNESCO </a:t>
            </a:r>
            <a:r>
              <a:rPr lang="en-US" sz="3100" b="1" dirty="0">
                <a:solidFill>
                  <a:srgbClr val="002060"/>
                </a:solidFill>
              </a:rPr>
              <a:t>Recommendation on Open Educational </a:t>
            </a:r>
            <a:r>
              <a:rPr lang="en-US" sz="3100" b="1" dirty="0" smtClean="0">
                <a:solidFill>
                  <a:srgbClr val="002060"/>
                </a:solidFill>
              </a:rPr>
              <a:t>Resources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1300" dirty="0">
                <a:hlinkClick r:id="rId2"/>
              </a:rPr>
              <a:t>https://</a:t>
            </a:r>
            <a:r>
              <a:rPr lang="en-US" sz="1300" dirty="0" smtClean="0">
                <a:hlinkClick r:id="rId2"/>
              </a:rPr>
              <a:t>tinyurl.com/openedrec</a:t>
            </a:r>
            <a:r>
              <a:rPr lang="en-US" sz="1300" dirty="0" smtClean="0"/>
              <a:t>  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err="1"/>
              <a:t>Відкрита</a:t>
            </a:r>
            <a:r>
              <a:rPr lang="ru-RU" sz="2600" dirty="0"/>
              <a:t> </a:t>
            </a:r>
            <a:r>
              <a:rPr lang="ru-RU" sz="2600" dirty="0" err="1"/>
              <a:t>освіта</a:t>
            </a:r>
            <a:r>
              <a:rPr lang="ru-RU" sz="2600" dirty="0"/>
              <a:t> </a:t>
            </a:r>
            <a:r>
              <a:rPr lang="en-US" sz="2600" dirty="0" smtClean="0"/>
              <a:t>(</a:t>
            </a:r>
            <a:r>
              <a:rPr lang="uk-UA" sz="2600" i="1" dirty="0" smtClean="0"/>
              <a:t>для всіх рівнів навчання</a:t>
            </a:r>
            <a:r>
              <a:rPr lang="uk-UA" sz="2600" dirty="0" smtClean="0"/>
              <a:t>) </a:t>
            </a:r>
            <a:r>
              <a:rPr lang="ru-RU" sz="2600" dirty="0" smtClean="0"/>
              <a:t>= </a:t>
            </a:r>
            <a:r>
              <a:rPr lang="en-US" sz="2600" dirty="0"/>
              <a:t>OER + </a:t>
            </a:r>
            <a:r>
              <a:rPr lang="ru-RU" sz="2600" dirty="0" err="1"/>
              <a:t>відповідні</a:t>
            </a:r>
            <a:r>
              <a:rPr lang="ru-RU" sz="2600" dirty="0"/>
              <a:t> </a:t>
            </a:r>
            <a:r>
              <a:rPr lang="ru-RU" sz="2600" dirty="0" err="1"/>
              <a:t>педагогічні</a:t>
            </a:r>
            <a:r>
              <a:rPr lang="ru-RU" sz="2600" dirty="0"/>
              <a:t> методики + добре </a:t>
            </a:r>
            <a:r>
              <a:rPr lang="ru-RU" sz="2600" dirty="0" err="1"/>
              <a:t>розроблені</a:t>
            </a:r>
            <a:r>
              <a:rPr lang="ru-RU" sz="2600" dirty="0"/>
              <a:t> </a:t>
            </a:r>
            <a:r>
              <a:rPr lang="ru-RU" sz="2600" dirty="0" err="1"/>
              <a:t>навчальні</a:t>
            </a:r>
            <a:r>
              <a:rPr lang="ru-RU" sz="2600" dirty="0"/>
              <a:t> </a:t>
            </a:r>
            <a:r>
              <a:rPr lang="ru-RU" sz="2600" dirty="0" err="1"/>
              <a:t>цілі</a:t>
            </a:r>
            <a:r>
              <a:rPr lang="ru-RU" sz="2600" dirty="0"/>
              <a:t> + </a:t>
            </a:r>
            <a:r>
              <a:rPr lang="ru-RU" sz="2600" dirty="0" err="1"/>
              <a:t>різноманітність</a:t>
            </a:r>
            <a:r>
              <a:rPr lang="ru-RU" sz="2600" dirty="0"/>
              <a:t> </a:t>
            </a:r>
            <a:r>
              <a:rPr lang="ru-RU" sz="2600" dirty="0" err="1" smtClean="0"/>
              <a:t>навчальної</a:t>
            </a:r>
            <a:r>
              <a:rPr lang="ru-RU" sz="2600" dirty="0" smtClean="0"/>
              <a:t> (і </a:t>
            </a:r>
            <a:r>
              <a:rPr lang="ru-RU" sz="2600" dirty="0" err="1" smtClean="0"/>
              <a:t>дослідницької</a:t>
            </a:r>
            <a:r>
              <a:rPr lang="ru-RU" sz="2600" dirty="0" smtClean="0"/>
              <a:t>) </a:t>
            </a:r>
            <a:r>
              <a:rPr lang="ru-RU" sz="2600" dirty="0" err="1"/>
              <a:t>діяльності</a:t>
            </a:r>
            <a:r>
              <a:rPr lang="ru-RU" sz="2600" dirty="0"/>
              <a:t> </a:t>
            </a:r>
            <a:endParaRPr lang="ru-RU" sz="2600" dirty="0" smtClean="0"/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=</a:t>
            </a:r>
            <a:endParaRPr lang="en-US" sz="3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600" b="1" dirty="0"/>
              <a:t>"</a:t>
            </a:r>
            <a:r>
              <a:rPr lang="ru-RU" sz="2600" b="1" dirty="0" err="1"/>
              <a:t>ширший</a:t>
            </a:r>
            <a:r>
              <a:rPr lang="ru-RU" sz="2600" b="1" dirty="0"/>
              <a:t> спектр </a:t>
            </a:r>
            <a:r>
              <a:rPr lang="ru-RU" sz="2600" b="1" dirty="0" err="1"/>
              <a:t>інноваційних</a:t>
            </a:r>
            <a:r>
              <a:rPr lang="ru-RU" sz="2600" b="1" dirty="0"/>
              <a:t> </a:t>
            </a:r>
            <a:r>
              <a:rPr lang="ru-RU" sz="2600" b="1" dirty="0" err="1"/>
              <a:t>педагогічних</a:t>
            </a:r>
            <a:r>
              <a:rPr lang="ru-RU" sz="2600" b="1" dirty="0"/>
              <a:t> </a:t>
            </a:r>
            <a:r>
              <a:rPr lang="ru-RU" sz="2600" b="1" dirty="0" err="1"/>
              <a:t>можливостей</a:t>
            </a:r>
            <a:r>
              <a:rPr lang="ru-RU" sz="2600" b="1" dirty="0"/>
              <a:t> для </a:t>
            </a:r>
            <a:r>
              <a:rPr lang="ru-RU" sz="2600" b="1" dirty="0" err="1"/>
              <a:t>залучення</a:t>
            </a:r>
            <a:r>
              <a:rPr lang="ru-RU" sz="2600" b="1" dirty="0"/>
              <a:t> як </a:t>
            </a:r>
            <a:r>
              <a:rPr lang="ru-RU" sz="2600" b="1" dirty="0" err="1"/>
              <a:t>викладачів</a:t>
            </a:r>
            <a:r>
              <a:rPr lang="ru-RU" sz="2600" b="1" dirty="0"/>
              <a:t>, так і </a:t>
            </a:r>
            <a:r>
              <a:rPr lang="ru-RU" sz="2600" b="1" dirty="0" err="1"/>
              <a:t>студентів</a:t>
            </a:r>
            <a:r>
              <a:rPr lang="ru-RU" sz="2600" b="1" dirty="0"/>
              <a:t>, </a:t>
            </a:r>
            <a:r>
              <a:rPr lang="ru-RU" sz="2600" b="1" dirty="0" err="1"/>
              <a:t>щоб</a:t>
            </a:r>
            <a:r>
              <a:rPr lang="ru-RU" sz="2600" b="1" dirty="0"/>
              <a:t> вони стали </a:t>
            </a:r>
            <a:r>
              <a:rPr lang="ru-RU" sz="2600" b="1" dirty="0" err="1"/>
              <a:t>більш</a:t>
            </a:r>
            <a:r>
              <a:rPr lang="ru-RU" sz="2600" b="1" dirty="0"/>
              <a:t> </a:t>
            </a:r>
            <a:r>
              <a:rPr lang="ru-RU" sz="2600" b="1" dirty="0" err="1"/>
              <a:t>активними</a:t>
            </a:r>
            <a:r>
              <a:rPr lang="ru-RU" sz="2600" b="1" dirty="0"/>
              <a:t> </a:t>
            </a:r>
            <a:r>
              <a:rPr lang="ru-RU" sz="2600" b="1" dirty="0" err="1"/>
              <a:t>учасниками</a:t>
            </a:r>
            <a:r>
              <a:rPr lang="ru-RU" sz="2600" b="1" dirty="0"/>
              <a:t> </a:t>
            </a:r>
            <a:r>
              <a:rPr lang="ru-RU" sz="2600" b="1" dirty="0" err="1"/>
              <a:t>освітніх</a:t>
            </a:r>
            <a:r>
              <a:rPr lang="ru-RU" sz="2600" b="1" dirty="0"/>
              <a:t> </a:t>
            </a:r>
            <a:r>
              <a:rPr lang="ru-RU" sz="2600" b="1" dirty="0" smtClean="0"/>
              <a:t>і </a:t>
            </a:r>
            <a:r>
              <a:rPr lang="ru-RU" sz="2600" b="1" dirty="0" err="1" smtClean="0"/>
              <a:t>дослідницьких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процесів</a:t>
            </a:r>
            <a:r>
              <a:rPr lang="ru-RU" sz="2600" b="1" dirty="0" smtClean="0"/>
              <a:t> та </a:t>
            </a:r>
            <a:r>
              <a:rPr lang="ru-RU" sz="2600" b="1" dirty="0" err="1"/>
              <a:t>творцями</a:t>
            </a:r>
            <a:r>
              <a:rPr lang="ru-RU" sz="2600" b="1" dirty="0"/>
              <a:t> контенту як члени </a:t>
            </a:r>
            <a:r>
              <a:rPr lang="ru-RU" sz="2600" b="1" dirty="0" err="1"/>
              <a:t>різноманітних</a:t>
            </a:r>
            <a:r>
              <a:rPr lang="ru-RU" sz="2600" b="1" dirty="0"/>
              <a:t> та </a:t>
            </a:r>
            <a:r>
              <a:rPr lang="ru-RU" sz="2600" b="1" dirty="0" err="1"/>
              <a:t>інклюзивних</a:t>
            </a:r>
            <a:r>
              <a:rPr lang="ru-RU" sz="2600" b="1" dirty="0"/>
              <a:t> </a:t>
            </a:r>
            <a:r>
              <a:rPr lang="ru-RU" sz="2600" b="1" dirty="0" err="1"/>
              <a:t>суспільств</a:t>
            </a:r>
            <a:r>
              <a:rPr lang="ru-RU" sz="2600" b="1" dirty="0"/>
              <a:t> </a:t>
            </a:r>
            <a:r>
              <a:rPr lang="ru-RU" sz="2600" b="1" dirty="0" err="1"/>
              <a:t>знань</a:t>
            </a:r>
            <a:r>
              <a:rPr lang="ru-RU" sz="2400" b="1" dirty="0"/>
              <a:t>"</a:t>
            </a:r>
          </a:p>
          <a:p>
            <a:endParaRPr lang="ru-RU" sz="1200" dirty="0"/>
          </a:p>
          <a:p>
            <a:r>
              <a:rPr lang="en-US" b="1" dirty="0">
                <a:solidFill>
                  <a:srgbClr val="C00000"/>
                </a:solidFill>
              </a:rPr>
              <a:t>SPARC </a:t>
            </a:r>
            <a:r>
              <a:rPr lang="en-US" b="1" dirty="0" smtClean="0">
                <a:solidFill>
                  <a:srgbClr val="C00000"/>
                </a:solidFill>
              </a:rPr>
              <a:t>Europe</a:t>
            </a:r>
            <a:r>
              <a:rPr lang="uk-UA" b="1" dirty="0" smtClean="0">
                <a:solidFill>
                  <a:srgbClr val="C00000"/>
                </a:solidFill>
              </a:rPr>
              <a:t>.</a:t>
            </a:r>
            <a:r>
              <a:rPr lang="en-US" b="1" dirty="0">
                <a:solidFill>
                  <a:srgbClr val="C00000"/>
                </a:solidFill>
              </a:rPr>
              <a:t> European Network of Open Education </a:t>
            </a:r>
            <a:r>
              <a:rPr lang="en-US" b="1" dirty="0" smtClean="0">
                <a:solidFill>
                  <a:srgbClr val="C00000"/>
                </a:solidFill>
              </a:rPr>
              <a:t>Librarians</a:t>
            </a:r>
            <a:r>
              <a:rPr lang="uk-UA" b="1" dirty="0">
                <a:solidFill>
                  <a:srgbClr val="C00000"/>
                </a:solidFill>
              </a:rPr>
              <a:t>. (2024). </a:t>
            </a:r>
            <a:r>
              <a:rPr lang="en-US" b="1" dirty="0" smtClean="0">
                <a:solidFill>
                  <a:srgbClr val="C00000"/>
                </a:solidFill>
              </a:rPr>
              <a:t>An </a:t>
            </a:r>
            <a:r>
              <a:rPr lang="en-US" b="1" dirty="0">
                <a:solidFill>
                  <a:srgbClr val="C00000"/>
                </a:solidFill>
              </a:rPr>
              <a:t>ENOEL Toolkit: Open Education </a:t>
            </a:r>
            <a:r>
              <a:rPr lang="en-US" b="1" dirty="0" smtClean="0">
                <a:solidFill>
                  <a:srgbClr val="C00000"/>
                </a:solidFill>
              </a:rPr>
              <a:t>Benefits</a:t>
            </a:r>
            <a:r>
              <a:rPr lang="uk-UA" dirty="0" smtClean="0"/>
              <a:t>.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zenodo.org/records/13832308</a:t>
            </a:r>
            <a:r>
              <a:rPr lang="uk-UA" dirty="0" smtClean="0"/>
              <a:t> </a:t>
            </a:r>
          </a:p>
          <a:p>
            <a:r>
              <a:rPr lang="uk-UA" dirty="0" smtClean="0"/>
              <a:t>Переклад з англійської на 17 мов: </a:t>
            </a:r>
            <a:r>
              <a:rPr lang="en-US" dirty="0"/>
              <a:t>Dutch, French, German, Greek, Italian, Kazakh, Latvian, Polish, Spanish, Turkish, </a:t>
            </a:r>
            <a:r>
              <a:rPr lang="en-US" b="1" dirty="0" smtClean="0"/>
              <a:t>Ukrainian</a:t>
            </a:r>
            <a:r>
              <a:rPr lang="uk-UA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3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Політика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відкритої</a:t>
            </a:r>
            <a:r>
              <a:rPr lang="ru-RU" sz="3200" b="1" dirty="0">
                <a:solidFill>
                  <a:srgbClr val="002060"/>
                </a:solidFill>
              </a:rPr>
              <a:t> науки </a:t>
            </a:r>
            <a:r>
              <a:rPr lang="ru-RU" sz="3200" b="1" dirty="0" err="1">
                <a:solidFill>
                  <a:srgbClr val="002060"/>
                </a:solidFill>
              </a:rPr>
              <a:t>Сумського</a:t>
            </a:r>
            <a:r>
              <a:rPr lang="ru-RU" sz="3200" b="1" dirty="0">
                <a:solidFill>
                  <a:srgbClr val="002060"/>
                </a:solidFill>
              </a:rPr>
              <a:t> державного </a:t>
            </a:r>
            <a:r>
              <a:rPr lang="ru-RU" sz="3200" b="1" dirty="0" err="1">
                <a:solidFill>
                  <a:srgbClr val="002060"/>
                </a:solidFill>
              </a:rPr>
              <a:t>університету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(12.02. </a:t>
            </a:r>
            <a:r>
              <a:rPr lang="ru-RU" sz="2800" b="1" dirty="0">
                <a:solidFill>
                  <a:srgbClr val="002060"/>
                </a:solidFill>
              </a:rPr>
              <a:t>2024 р</a:t>
            </a:r>
            <a:r>
              <a:rPr lang="ru-RU" sz="2800" b="1" dirty="0" smtClean="0">
                <a:solidFill>
                  <a:srgbClr val="002060"/>
                </a:solidFill>
              </a:rPr>
              <a:t>.)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>
            <a:normAutofit fontScale="47500" lnSpcReduction="20000"/>
          </a:bodyPr>
          <a:lstStyle/>
          <a:p>
            <a:endParaRPr lang="uk-UA" dirty="0"/>
          </a:p>
          <a:p>
            <a:r>
              <a:rPr lang="ru-RU" sz="3800" b="1" dirty="0"/>
              <a:t>4. </a:t>
            </a:r>
            <a:r>
              <a:rPr lang="ru-RU" sz="3800" b="1" dirty="0" err="1"/>
              <a:t>Впровадження</a:t>
            </a:r>
            <a:r>
              <a:rPr lang="ru-RU" sz="3800" b="1" dirty="0"/>
              <a:t> </a:t>
            </a:r>
            <a:r>
              <a:rPr lang="ru-RU" sz="3800" b="1" dirty="0" err="1"/>
              <a:t>принципів</a:t>
            </a:r>
            <a:r>
              <a:rPr lang="ru-RU" sz="3800" b="1" dirty="0"/>
              <a:t> </a:t>
            </a:r>
            <a:r>
              <a:rPr lang="ru-RU" sz="3800" b="1" dirty="0" err="1"/>
              <a:t>відкритої</a:t>
            </a:r>
            <a:r>
              <a:rPr lang="ru-RU" sz="3800" b="1" dirty="0"/>
              <a:t> науки в </a:t>
            </a:r>
            <a:r>
              <a:rPr lang="ru-RU" sz="3800" b="1" dirty="0" err="1"/>
              <a:t>освітній</a:t>
            </a:r>
            <a:r>
              <a:rPr lang="ru-RU" sz="3800" b="1" dirty="0"/>
              <a:t> </a:t>
            </a:r>
            <a:r>
              <a:rPr lang="ru-RU" sz="3800" b="1" dirty="0" err="1"/>
              <a:t>діяльності</a:t>
            </a:r>
            <a:r>
              <a:rPr lang="ru-RU" sz="3800" b="1" dirty="0"/>
              <a:t> </a:t>
            </a:r>
            <a:r>
              <a:rPr lang="ru-RU" sz="3800" b="1" dirty="0" err="1"/>
              <a:t>університету</a:t>
            </a:r>
            <a:r>
              <a:rPr lang="ru-RU" sz="3800" b="1" dirty="0"/>
              <a:t> </a:t>
            </a:r>
          </a:p>
          <a:p>
            <a:r>
              <a:rPr lang="ru-RU" sz="3800" dirty="0"/>
              <a:t>4.1 </a:t>
            </a:r>
            <a:r>
              <a:rPr lang="ru-RU" sz="3800" dirty="0" err="1"/>
              <a:t>Відповідальним</a:t>
            </a:r>
            <a:r>
              <a:rPr lang="ru-RU" sz="3800" dirty="0"/>
              <a:t> за </a:t>
            </a:r>
            <a:r>
              <a:rPr lang="ru-RU" sz="3800" dirty="0" err="1"/>
              <a:t>впровадження</a:t>
            </a:r>
            <a:r>
              <a:rPr lang="ru-RU" sz="3800" dirty="0"/>
              <a:t> </a:t>
            </a:r>
            <a:r>
              <a:rPr lang="ru-RU" sz="3800" dirty="0" err="1"/>
              <a:t>принципів</a:t>
            </a:r>
            <a:r>
              <a:rPr lang="ru-RU" sz="3800" dirty="0"/>
              <a:t> </a:t>
            </a:r>
            <a:r>
              <a:rPr lang="ru-RU" sz="3800" dirty="0" err="1"/>
              <a:t>відкритої</a:t>
            </a:r>
            <a:r>
              <a:rPr lang="ru-RU" sz="3800" dirty="0"/>
              <a:t> науки в </a:t>
            </a:r>
            <a:r>
              <a:rPr lang="ru-RU" sz="3800" dirty="0" err="1"/>
              <a:t>освітній</a:t>
            </a:r>
            <a:r>
              <a:rPr lang="ru-RU" sz="3800" dirty="0"/>
              <a:t> </a:t>
            </a:r>
            <a:r>
              <a:rPr lang="ru-RU" sz="3800" dirty="0" err="1"/>
              <a:t>діяльності</a:t>
            </a:r>
            <a:r>
              <a:rPr lang="ru-RU" sz="3800" dirty="0"/>
              <a:t> </a:t>
            </a:r>
            <a:r>
              <a:rPr lang="ru-RU" sz="3800" dirty="0" err="1"/>
              <a:t>університету</a:t>
            </a:r>
            <a:r>
              <a:rPr lang="ru-RU" sz="3800" dirty="0"/>
              <a:t> є </a:t>
            </a:r>
            <a:r>
              <a:rPr lang="ru-RU" sz="3800" dirty="0" err="1"/>
              <a:t>профільний</a:t>
            </a:r>
            <a:r>
              <a:rPr lang="ru-RU" sz="3800" dirty="0"/>
              <a:t> проректор з </a:t>
            </a:r>
            <a:r>
              <a:rPr lang="ru-RU" sz="3800" dirty="0" err="1"/>
              <a:t>науково-педагогічної</a:t>
            </a:r>
            <a:r>
              <a:rPr lang="ru-RU" sz="3800" dirty="0"/>
              <a:t> </a:t>
            </a:r>
            <a:r>
              <a:rPr lang="ru-RU" sz="3800" dirty="0" err="1"/>
              <a:t>роботи</a:t>
            </a:r>
            <a:r>
              <a:rPr lang="ru-RU" sz="3800" dirty="0"/>
              <a:t> та </a:t>
            </a:r>
            <a:r>
              <a:rPr lang="ru-RU" sz="3800" dirty="0" err="1"/>
              <a:t>підпорядковані</a:t>
            </a:r>
            <a:r>
              <a:rPr lang="ru-RU" sz="3800" dirty="0"/>
              <a:t> </a:t>
            </a:r>
            <a:r>
              <a:rPr lang="ru-RU" sz="3800" dirty="0" err="1"/>
              <a:t>йому</a:t>
            </a:r>
            <a:r>
              <a:rPr lang="ru-RU" sz="3800" dirty="0"/>
              <a:t> </a:t>
            </a:r>
            <a:r>
              <a:rPr lang="ru-RU" sz="3800" dirty="0" err="1"/>
              <a:t>підрозділи</a:t>
            </a:r>
            <a:r>
              <a:rPr lang="ru-RU" sz="3800" dirty="0"/>
              <a:t>. </a:t>
            </a:r>
          </a:p>
          <a:p>
            <a:r>
              <a:rPr lang="ru-RU" sz="3800" dirty="0"/>
              <a:t>4.2 </a:t>
            </a:r>
            <a:r>
              <a:rPr lang="ru-RU" sz="3800" dirty="0" err="1"/>
              <a:t>Університет</a:t>
            </a:r>
            <a:r>
              <a:rPr lang="ru-RU" sz="3800" dirty="0"/>
              <a:t> </a:t>
            </a:r>
            <a:r>
              <a:rPr lang="ru-RU" sz="3800" dirty="0" err="1"/>
              <a:t>цілеспрямовано</a:t>
            </a:r>
            <a:r>
              <a:rPr lang="ru-RU" sz="3800" dirty="0"/>
              <a:t> </a:t>
            </a:r>
            <a:r>
              <a:rPr lang="ru-RU" sz="3800" dirty="0" err="1"/>
              <a:t>забезпечує</a:t>
            </a:r>
            <a:r>
              <a:rPr lang="ru-RU" sz="3800" dirty="0"/>
              <a:t> </a:t>
            </a:r>
            <a:r>
              <a:rPr lang="ru-RU" sz="3800" dirty="0" err="1"/>
              <a:t>доступність</a:t>
            </a:r>
            <a:r>
              <a:rPr lang="ru-RU" sz="3800" dirty="0"/>
              <a:t> </a:t>
            </a:r>
            <a:r>
              <a:rPr lang="ru-RU" sz="3800" dirty="0" err="1"/>
              <a:t>навчання</a:t>
            </a:r>
            <a:r>
              <a:rPr lang="ru-RU" sz="3800" dirty="0"/>
              <a:t> </a:t>
            </a:r>
            <a:r>
              <a:rPr lang="ru-RU" sz="3800" dirty="0" err="1"/>
              <a:t>всім</a:t>
            </a:r>
            <a:r>
              <a:rPr lang="ru-RU" sz="3800" dirty="0"/>
              <a:t> </a:t>
            </a:r>
            <a:r>
              <a:rPr lang="ru-RU" sz="3800" dirty="0" err="1"/>
              <a:t>учасникам</a:t>
            </a:r>
            <a:r>
              <a:rPr lang="ru-RU" sz="3800" dirty="0"/>
              <a:t> </a:t>
            </a:r>
            <a:r>
              <a:rPr lang="ru-RU" sz="3800" dirty="0" err="1"/>
              <a:t>освітнього</a:t>
            </a:r>
            <a:r>
              <a:rPr lang="ru-RU" sz="3800" dirty="0"/>
              <a:t> </a:t>
            </a:r>
            <a:r>
              <a:rPr lang="ru-RU" sz="3800" dirty="0" err="1"/>
              <a:t>процесу</a:t>
            </a:r>
            <a:r>
              <a:rPr lang="ru-RU" sz="3800" dirty="0"/>
              <a:t>, </a:t>
            </a:r>
            <a:r>
              <a:rPr lang="ru-RU" sz="3800" dirty="0" err="1"/>
              <a:t>зокрема</a:t>
            </a:r>
            <a:r>
              <a:rPr lang="ru-RU" sz="3800" dirty="0"/>
              <a:t> й для </a:t>
            </a:r>
            <a:r>
              <a:rPr lang="ru-RU" sz="3800" dirty="0" err="1"/>
              <a:t>незахищених</a:t>
            </a:r>
            <a:r>
              <a:rPr lang="ru-RU" sz="3800" dirty="0"/>
              <a:t> </a:t>
            </a:r>
            <a:r>
              <a:rPr lang="ru-RU" sz="3800" dirty="0" err="1"/>
              <a:t>груп</a:t>
            </a:r>
            <a:r>
              <a:rPr lang="ru-RU" sz="3800" dirty="0"/>
              <a:t> </a:t>
            </a:r>
            <a:r>
              <a:rPr lang="ru-RU" sz="3800" dirty="0" err="1"/>
              <a:t>населення</a:t>
            </a:r>
            <a:r>
              <a:rPr lang="ru-RU" sz="3800" dirty="0"/>
              <a:t> та </a:t>
            </a:r>
            <a:r>
              <a:rPr lang="ru-RU" sz="3800" dirty="0" err="1"/>
              <a:t>осіб</a:t>
            </a:r>
            <a:r>
              <a:rPr lang="ru-RU" sz="3800" dirty="0"/>
              <a:t> з </a:t>
            </a:r>
            <a:r>
              <a:rPr lang="ru-RU" sz="3800" dirty="0" err="1"/>
              <a:t>особливими</a:t>
            </a:r>
            <a:r>
              <a:rPr lang="ru-RU" sz="3800" dirty="0"/>
              <a:t> </a:t>
            </a:r>
            <a:r>
              <a:rPr lang="ru-RU" sz="3800" dirty="0" err="1"/>
              <a:t>освітніми</a:t>
            </a:r>
            <a:r>
              <a:rPr lang="ru-RU" sz="3800" dirty="0"/>
              <a:t> потребами. </a:t>
            </a:r>
          </a:p>
          <a:p>
            <a:r>
              <a:rPr lang="ru-RU" sz="3800" dirty="0"/>
              <a:t>4.3 Для </a:t>
            </a:r>
            <a:r>
              <a:rPr lang="ru-RU" sz="3800" dirty="0" err="1"/>
              <a:t>забезпечення</a:t>
            </a:r>
            <a:r>
              <a:rPr lang="ru-RU" sz="3800" dirty="0"/>
              <a:t> </a:t>
            </a:r>
            <a:r>
              <a:rPr lang="ru-RU" sz="3800" dirty="0" err="1"/>
              <a:t>якісного</a:t>
            </a:r>
            <a:r>
              <a:rPr lang="ru-RU" sz="3800" dirty="0"/>
              <a:t> </a:t>
            </a:r>
            <a:r>
              <a:rPr lang="ru-RU" sz="3800" dirty="0" err="1"/>
              <a:t>навчання</a:t>
            </a:r>
            <a:r>
              <a:rPr lang="ru-RU" sz="3800" dirty="0"/>
              <a:t> </a:t>
            </a:r>
            <a:r>
              <a:rPr lang="ru-RU" sz="3800" dirty="0" err="1"/>
              <a:t>університет</a:t>
            </a:r>
            <a:r>
              <a:rPr lang="ru-RU" sz="3800" dirty="0"/>
              <a:t> </a:t>
            </a:r>
            <a:r>
              <a:rPr lang="ru-RU" sz="3800" dirty="0" err="1"/>
              <a:t>забезпечує</a:t>
            </a:r>
            <a:r>
              <a:rPr lang="ru-RU" sz="3800" dirty="0"/>
              <a:t> </a:t>
            </a:r>
            <a:r>
              <a:rPr lang="ru-RU" sz="3800" dirty="0" err="1"/>
              <a:t>здобувачам</a:t>
            </a:r>
            <a:r>
              <a:rPr lang="ru-RU" sz="3800" dirty="0"/>
              <a:t> </a:t>
            </a:r>
            <a:r>
              <a:rPr lang="ru-RU" sz="3800" dirty="0" err="1"/>
              <a:t>вищої</a:t>
            </a:r>
            <a:r>
              <a:rPr lang="ru-RU" sz="3800" dirty="0"/>
              <a:t> </a:t>
            </a:r>
            <a:r>
              <a:rPr lang="ru-RU" sz="3800" dirty="0" err="1"/>
              <a:t>освіти</a:t>
            </a:r>
            <a:r>
              <a:rPr lang="ru-RU" sz="3800" dirty="0"/>
              <a:t> </a:t>
            </a:r>
            <a:r>
              <a:rPr lang="ru-RU" sz="3800" b="1" dirty="0" err="1"/>
              <a:t>відкритий</a:t>
            </a:r>
            <a:r>
              <a:rPr lang="ru-RU" sz="3800" b="1" dirty="0"/>
              <a:t> доступ до </a:t>
            </a:r>
            <a:r>
              <a:rPr lang="ru-RU" sz="3800" b="1" dirty="0" err="1"/>
              <a:t>всіх</a:t>
            </a:r>
            <a:r>
              <a:rPr lang="ru-RU" sz="3800" b="1" dirty="0"/>
              <a:t> </a:t>
            </a:r>
            <a:r>
              <a:rPr lang="ru-RU" sz="3800" b="1" dirty="0" err="1"/>
              <a:t>власних</a:t>
            </a:r>
            <a:r>
              <a:rPr lang="ru-RU" sz="3800" b="1" dirty="0"/>
              <a:t> </a:t>
            </a:r>
            <a:r>
              <a:rPr lang="ru-RU" sz="3800" b="1" dirty="0" err="1"/>
              <a:t>освітніх</a:t>
            </a:r>
            <a:r>
              <a:rPr lang="ru-RU" sz="3800" b="1" dirty="0"/>
              <a:t> </a:t>
            </a:r>
            <a:r>
              <a:rPr lang="ru-RU" sz="3800" b="1" dirty="0" err="1"/>
              <a:t>ресурсів</a:t>
            </a:r>
            <a:r>
              <a:rPr lang="ru-RU" sz="3800" b="1" dirty="0"/>
              <a:t> та </a:t>
            </a:r>
            <a:r>
              <a:rPr lang="ru-RU" sz="3800" b="1" dirty="0" err="1"/>
              <a:t>навчально-методичних</a:t>
            </a:r>
            <a:r>
              <a:rPr lang="ru-RU" sz="3800" b="1" dirty="0"/>
              <a:t> </a:t>
            </a:r>
            <a:r>
              <a:rPr lang="ru-RU" sz="3800" b="1" dirty="0" err="1"/>
              <a:t>матеріалів</a:t>
            </a:r>
            <a:r>
              <a:rPr lang="ru-RU" sz="3800" dirty="0"/>
              <a:t>, </a:t>
            </a:r>
            <a:r>
              <a:rPr lang="ru-RU" sz="3800" dirty="0" err="1"/>
              <a:t>які</a:t>
            </a:r>
            <a:r>
              <a:rPr lang="ru-RU" sz="3800" dirty="0"/>
              <a:t> </a:t>
            </a:r>
            <a:r>
              <a:rPr lang="ru-RU" sz="3800" dirty="0" err="1"/>
              <a:t>видаються</a:t>
            </a:r>
            <a:r>
              <a:rPr lang="ru-RU" sz="3800" dirty="0"/>
              <a:t> </a:t>
            </a:r>
            <a:r>
              <a:rPr lang="ru-RU" sz="3800" dirty="0" err="1"/>
              <a:t>Видавництвом</a:t>
            </a:r>
            <a:r>
              <a:rPr lang="ru-RU" sz="3800" dirty="0"/>
              <a:t> </a:t>
            </a:r>
            <a:r>
              <a:rPr lang="ru-RU" sz="3800" dirty="0" err="1"/>
              <a:t>СумДУ</a:t>
            </a:r>
            <a:r>
              <a:rPr lang="ru-RU" sz="3800" dirty="0"/>
              <a:t>. </a:t>
            </a:r>
          </a:p>
          <a:p>
            <a:r>
              <a:rPr lang="ru-RU" sz="3800" dirty="0"/>
              <a:t>4.4 Для </a:t>
            </a:r>
            <a:r>
              <a:rPr lang="ru-RU" sz="3800" dirty="0" err="1"/>
              <a:t>забезпечення</a:t>
            </a:r>
            <a:r>
              <a:rPr lang="ru-RU" sz="3800" dirty="0"/>
              <a:t> </a:t>
            </a:r>
            <a:r>
              <a:rPr lang="ru-RU" sz="3800" dirty="0" err="1"/>
              <a:t>відкритого</a:t>
            </a:r>
            <a:r>
              <a:rPr lang="ru-RU" sz="3800" dirty="0"/>
              <a:t> доступу до </a:t>
            </a:r>
            <a:r>
              <a:rPr lang="ru-RU" sz="3800" dirty="0" err="1"/>
              <a:t>навчально-методичних</a:t>
            </a:r>
            <a:r>
              <a:rPr lang="ru-RU" sz="3800" dirty="0"/>
              <a:t> </a:t>
            </a:r>
            <a:r>
              <a:rPr lang="ru-RU" sz="3800" dirty="0" err="1"/>
              <a:t>матеріалів</a:t>
            </a:r>
            <a:r>
              <a:rPr lang="ru-RU" sz="3800" dirty="0"/>
              <a:t> та </a:t>
            </a:r>
            <a:r>
              <a:rPr lang="ru-RU" sz="3800" dirty="0" err="1"/>
              <a:t>взаємодії</a:t>
            </a:r>
            <a:r>
              <a:rPr lang="ru-RU" sz="3800" dirty="0"/>
              <a:t> </a:t>
            </a:r>
            <a:r>
              <a:rPr lang="ru-RU" sz="3800" dirty="0" err="1"/>
              <a:t>між</a:t>
            </a:r>
            <a:r>
              <a:rPr lang="ru-RU" sz="3800" dirty="0"/>
              <a:t> </a:t>
            </a:r>
            <a:r>
              <a:rPr lang="ru-RU" sz="3800" dirty="0" err="1"/>
              <a:t>усіма</a:t>
            </a:r>
            <a:r>
              <a:rPr lang="ru-RU" sz="3800" dirty="0"/>
              <a:t> </a:t>
            </a:r>
            <a:r>
              <a:rPr lang="ru-RU" sz="3800" dirty="0" err="1"/>
              <a:t>учасниками</a:t>
            </a:r>
            <a:r>
              <a:rPr lang="ru-RU" sz="3800" dirty="0"/>
              <a:t> </a:t>
            </a:r>
            <a:r>
              <a:rPr lang="ru-RU" sz="3800" dirty="0" err="1"/>
              <a:t>освітнього</a:t>
            </a:r>
            <a:r>
              <a:rPr lang="ru-RU" sz="3800" dirty="0"/>
              <a:t> </a:t>
            </a:r>
            <a:r>
              <a:rPr lang="ru-RU" sz="3800" dirty="0" err="1"/>
              <a:t>процесу</a:t>
            </a:r>
            <a:r>
              <a:rPr lang="ru-RU" sz="3800" dirty="0"/>
              <a:t>, в </a:t>
            </a:r>
            <a:r>
              <a:rPr lang="ru-RU" sz="3800" dirty="0" err="1"/>
              <a:t>університеті</a:t>
            </a:r>
            <a:r>
              <a:rPr lang="ru-RU" sz="3800" dirty="0"/>
              <a:t> створена </a:t>
            </a:r>
            <a:r>
              <a:rPr lang="ru-RU" sz="3800" dirty="0" err="1"/>
              <a:t>власна</a:t>
            </a:r>
            <a:r>
              <a:rPr lang="ru-RU" sz="3800" dirty="0"/>
              <a:t> онлайн-</a:t>
            </a:r>
            <a:r>
              <a:rPr lang="ru-RU" sz="3800" dirty="0" err="1"/>
              <a:t>екосистема</a:t>
            </a:r>
            <a:r>
              <a:rPr lang="ru-RU" sz="3800" dirty="0"/>
              <a:t> </a:t>
            </a:r>
            <a:r>
              <a:rPr lang="ru-RU" sz="3800" dirty="0" err="1"/>
              <a:t>навчання</a:t>
            </a:r>
            <a:r>
              <a:rPr lang="ru-RU" sz="3800" dirty="0"/>
              <a:t>. </a:t>
            </a:r>
          </a:p>
          <a:p>
            <a:r>
              <a:rPr lang="ru-RU" sz="3800" dirty="0"/>
              <a:t>4.5 </a:t>
            </a:r>
            <a:r>
              <a:rPr lang="ru-RU" sz="3800" b="1" dirty="0" err="1"/>
              <a:t>Оприлюднення</a:t>
            </a:r>
            <a:r>
              <a:rPr lang="ru-RU" sz="3800" b="1" dirty="0"/>
              <a:t> </a:t>
            </a:r>
            <a:r>
              <a:rPr lang="ru-RU" sz="3800" b="1" dirty="0" err="1"/>
              <a:t>кваліфікаційних</a:t>
            </a:r>
            <a:r>
              <a:rPr lang="ru-RU" sz="3800" b="1" dirty="0"/>
              <a:t> </a:t>
            </a:r>
            <a:r>
              <a:rPr lang="ru-RU" sz="3800" b="1" dirty="0" err="1"/>
              <a:t>робіт</a:t>
            </a:r>
            <a:r>
              <a:rPr lang="ru-RU" sz="3800" b="1" dirty="0"/>
              <a:t> </a:t>
            </a:r>
            <a:r>
              <a:rPr lang="ru-RU" sz="3800" b="1" dirty="0" err="1"/>
              <a:t>здобувачів</a:t>
            </a:r>
            <a:r>
              <a:rPr lang="ru-RU" sz="3800" b="1" dirty="0"/>
              <a:t> </a:t>
            </a:r>
            <a:r>
              <a:rPr lang="ru-RU" sz="3800" b="1" dirty="0" err="1"/>
              <a:t>вищої</a:t>
            </a:r>
            <a:r>
              <a:rPr lang="ru-RU" sz="3800" b="1" dirty="0"/>
              <a:t> </a:t>
            </a:r>
            <a:r>
              <a:rPr lang="ru-RU" sz="3800" b="1" dirty="0" err="1"/>
              <a:t>освіти</a:t>
            </a:r>
            <a:r>
              <a:rPr lang="ru-RU" sz="3800" b="1" dirty="0"/>
              <a:t> у </a:t>
            </a:r>
            <a:r>
              <a:rPr lang="ru-RU" sz="3800" b="1" dirty="0" err="1"/>
              <a:t>відкритому</a:t>
            </a:r>
            <a:r>
              <a:rPr lang="ru-RU" sz="3800" b="1" dirty="0"/>
              <a:t> </a:t>
            </a:r>
            <a:r>
              <a:rPr lang="ru-RU" sz="3800" b="1" dirty="0" err="1"/>
              <a:t>доступі</a:t>
            </a:r>
            <a:r>
              <a:rPr lang="ru-RU" sz="3800" b="1" dirty="0"/>
              <a:t> є </a:t>
            </a:r>
            <a:r>
              <a:rPr lang="ru-RU" sz="3800" b="1" dirty="0" err="1"/>
              <a:t>обов’язковим</a:t>
            </a:r>
            <a:r>
              <a:rPr lang="ru-RU" sz="3800" dirty="0"/>
              <a:t>. </a:t>
            </a:r>
            <a:r>
              <a:rPr lang="ru-RU" sz="3800" dirty="0" err="1"/>
              <a:t>Виключенням</a:t>
            </a:r>
            <a:r>
              <a:rPr lang="ru-RU" sz="3800" dirty="0"/>
              <a:t> є </a:t>
            </a:r>
            <a:r>
              <a:rPr lang="ru-RU" sz="3800" dirty="0" err="1"/>
              <a:t>роботи</a:t>
            </a:r>
            <a:r>
              <a:rPr lang="ru-RU" sz="3800" dirty="0"/>
              <a:t>, </a:t>
            </a:r>
            <a:r>
              <a:rPr lang="ru-RU" sz="3800" dirty="0" err="1"/>
              <a:t>що</a:t>
            </a:r>
            <a:r>
              <a:rPr lang="ru-RU" sz="3800" dirty="0"/>
              <a:t> </a:t>
            </a:r>
            <a:r>
              <a:rPr lang="ru-RU" sz="3800" dirty="0" err="1"/>
              <a:t>мають</a:t>
            </a:r>
            <a:r>
              <a:rPr lang="ru-RU" sz="3800" dirty="0"/>
              <a:t> </a:t>
            </a:r>
            <a:r>
              <a:rPr lang="ru-RU" sz="3800" dirty="0" err="1"/>
              <a:t>інформацію</a:t>
            </a:r>
            <a:r>
              <a:rPr lang="ru-RU" sz="3800" dirty="0"/>
              <a:t> з </a:t>
            </a:r>
            <a:r>
              <a:rPr lang="ru-RU" sz="3800" dirty="0" err="1"/>
              <a:t>обмеженим</a:t>
            </a:r>
            <a:r>
              <a:rPr lang="ru-RU" sz="3800" dirty="0"/>
              <a:t> доступом, </a:t>
            </a:r>
            <a:r>
              <a:rPr lang="ru-RU" sz="3800" dirty="0" err="1"/>
              <a:t>оприлюднення</a:t>
            </a:r>
            <a:r>
              <a:rPr lang="ru-RU" sz="3800" dirty="0"/>
              <a:t> таких </a:t>
            </a:r>
            <a:r>
              <a:rPr lang="ru-RU" sz="3800" dirty="0" err="1"/>
              <a:t>робіт</a:t>
            </a:r>
            <a:r>
              <a:rPr lang="ru-RU" sz="3800" dirty="0"/>
              <a:t> у </a:t>
            </a:r>
            <a:r>
              <a:rPr lang="ru-RU" sz="3800" dirty="0" err="1"/>
              <a:t>відкритому</a:t>
            </a:r>
            <a:r>
              <a:rPr lang="ru-RU" sz="3800" dirty="0"/>
              <a:t> </a:t>
            </a:r>
            <a:r>
              <a:rPr lang="ru-RU" sz="3800" dirty="0" err="1"/>
              <a:t>доступі</a:t>
            </a:r>
            <a:r>
              <a:rPr lang="ru-RU" sz="3800" dirty="0"/>
              <a:t> </a:t>
            </a:r>
            <a:r>
              <a:rPr lang="ru-RU" sz="3800" dirty="0" err="1"/>
              <a:t>здійснюється</a:t>
            </a:r>
            <a:r>
              <a:rPr lang="ru-RU" sz="3800" dirty="0"/>
              <a:t> </a:t>
            </a:r>
            <a:r>
              <a:rPr lang="ru-RU" sz="3800" dirty="0" err="1"/>
              <a:t>відповідно</a:t>
            </a:r>
            <a:r>
              <a:rPr lang="ru-RU" sz="3800" dirty="0"/>
              <a:t> до чинного </a:t>
            </a:r>
            <a:r>
              <a:rPr lang="ru-RU" sz="3800" dirty="0" err="1"/>
              <a:t>законодавства</a:t>
            </a:r>
            <a:r>
              <a:rPr lang="ru-RU" sz="3800" dirty="0"/>
              <a:t>. </a:t>
            </a:r>
          </a:p>
          <a:p>
            <a:r>
              <a:rPr lang="ru-RU" sz="3800" dirty="0"/>
              <a:t>4.6 З метою </a:t>
            </a:r>
            <a:r>
              <a:rPr lang="ru-RU" sz="3800" dirty="0" err="1"/>
              <a:t>накопичення</a:t>
            </a:r>
            <a:r>
              <a:rPr lang="ru-RU" sz="3800" dirty="0"/>
              <a:t>, </a:t>
            </a:r>
            <a:r>
              <a:rPr lang="ru-RU" sz="3800" dirty="0" err="1"/>
              <a:t>систематизації</a:t>
            </a:r>
            <a:r>
              <a:rPr lang="ru-RU" sz="3800" dirty="0"/>
              <a:t>, </a:t>
            </a:r>
            <a:r>
              <a:rPr lang="ru-RU" sz="3800" dirty="0" err="1"/>
              <a:t>зберігання</a:t>
            </a:r>
            <a:r>
              <a:rPr lang="ru-RU" sz="3800" dirty="0"/>
              <a:t> та </a:t>
            </a:r>
            <a:r>
              <a:rPr lang="ru-RU" sz="3800" dirty="0" err="1"/>
              <a:t>довготривалого</a:t>
            </a:r>
            <a:r>
              <a:rPr lang="ru-RU" sz="3800" dirty="0"/>
              <a:t> </a:t>
            </a:r>
            <a:r>
              <a:rPr lang="ru-RU" sz="3800" dirty="0" err="1"/>
              <a:t>відкритого</a:t>
            </a:r>
            <a:r>
              <a:rPr lang="ru-RU" sz="3800" dirty="0"/>
              <a:t> доступу до </a:t>
            </a:r>
            <a:r>
              <a:rPr lang="ru-RU" sz="3800" dirty="0" err="1"/>
              <a:t>електронних</a:t>
            </a:r>
            <a:r>
              <a:rPr lang="ru-RU" sz="3800" dirty="0"/>
              <a:t> </a:t>
            </a:r>
            <a:r>
              <a:rPr lang="ru-RU" sz="3800" dirty="0" err="1"/>
              <a:t>версій</a:t>
            </a:r>
            <a:r>
              <a:rPr lang="ru-RU" sz="3800" dirty="0"/>
              <a:t> </a:t>
            </a:r>
            <a:r>
              <a:rPr lang="ru-RU" sz="3800" dirty="0" err="1"/>
              <a:t>навчально-методичних</a:t>
            </a:r>
            <a:r>
              <a:rPr lang="ru-RU" sz="3800" dirty="0"/>
              <a:t> </a:t>
            </a:r>
            <a:r>
              <a:rPr lang="ru-RU" sz="3800" dirty="0" err="1"/>
              <a:t>матеріалів</a:t>
            </a:r>
            <a:r>
              <a:rPr lang="ru-RU" sz="3800" dirty="0"/>
              <a:t>, </a:t>
            </a:r>
            <a:r>
              <a:rPr lang="ru-RU" sz="3800" dirty="0" err="1"/>
              <a:t>наукових</a:t>
            </a:r>
            <a:r>
              <a:rPr lang="ru-RU" sz="3800" dirty="0"/>
              <a:t> </a:t>
            </a:r>
            <a:r>
              <a:rPr lang="ru-RU" sz="3800" dirty="0" err="1"/>
              <a:t>творів</a:t>
            </a:r>
            <a:r>
              <a:rPr lang="ru-RU" sz="3800" dirty="0"/>
              <a:t>, </a:t>
            </a:r>
            <a:r>
              <a:rPr lang="ru-RU" sz="3800" dirty="0" err="1"/>
              <a:t>кваліфікаційних</a:t>
            </a:r>
            <a:r>
              <a:rPr lang="ru-RU" sz="3800" dirty="0"/>
              <a:t> </a:t>
            </a:r>
            <a:r>
              <a:rPr lang="ru-RU" sz="3800" dirty="0" err="1"/>
              <a:t>робіт</a:t>
            </a:r>
            <a:r>
              <a:rPr lang="ru-RU" sz="3800" dirty="0"/>
              <a:t> </a:t>
            </a:r>
            <a:r>
              <a:rPr lang="ru-RU" sz="3800" dirty="0" err="1"/>
              <a:t>тощо</a:t>
            </a:r>
            <a:r>
              <a:rPr lang="ru-RU" sz="3800" dirty="0"/>
              <a:t> в </a:t>
            </a:r>
            <a:r>
              <a:rPr lang="ru-RU" sz="3800" dirty="0" err="1"/>
              <a:t>університеті</a:t>
            </a:r>
            <a:r>
              <a:rPr lang="ru-RU" sz="3800" dirty="0"/>
              <a:t> </a:t>
            </a:r>
            <a:r>
              <a:rPr lang="ru-RU" sz="3800" b="1" dirty="0" err="1"/>
              <a:t>організовано</a:t>
            </a:r>
            <a:r>
              <a:rPr lang="ru-RU" sz="3800" b="1" dirty="0"/>
              <a:t> та </a:t>
            </a:r>
            <a:r>
              <a:rPr lang="ru-RU" sz="3800" b="1" dirty="0" err="1"/>
              <a:t>здійснюється</a:t>
            </a:r>
            <a:r>
              <a:rPr lang="ru-RU" sz="3800" b="1" dirty="0"/>
              <a:t> </a:t>
            </a:r>
            <a:r>
              <a:rPr lang="ru-RU" sz="3800" b="1" dirty="0" err="1"/>
              <a:t>підтримка</a:t>
            </a:r>
            <a:r>
              <a:rPr lang="ru-RU" sz="3800" b="1" dirty="0"/>
              <a:t> </a:t>
            </a:r>
            <a:r>
              <a:rPr lang="ru-RU" sz="3800" b="1" dirty="0" err="1"/>
              <a:t>Інституційного</a:t>
            </a:r>
            <a:r>
              <a:rPr lang="ru-RU" sz="3800" b="1" dirty="0"/>
              <a:t> </a:t>
            </a:r>
            <a:r>
              <a:rPr lang="ru-RU" sz="3800" b="1" dirty="0" smtClean="0"/>
              <a:t>репозитарію </a:t>
            </a:r>
            <a:r>
              <a:rPr lang="ru-RU" sz="3800" dirty="0" err="1"/>
              <a:t>СумДУ</a:t>
            </a:r>
            <a:r>
              <a:rPr lang="ru-RU" sz="38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2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pPr marL="0" indent="0" algn="ctr">
              <a:buNone/>
            </a:pPr>
            <a:endParaRPr lang="uk-UA" sz="3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Синергетичні практики у відкритості знань університетських бібліотек світу та України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Бібліотеки університетів Європи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у відкритій науці та відкритій освіті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805664" cy="506916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Library of the University of </a:t>
            </a:r>
            <a:r>
              <a:rPr lang="en-US" b="1" dirty="0" smtClean="0"/>
              <a:t>Groningen</a:t>
            </a:r>
            <a:r>
              <a:rPr lang="uk-UA" b="1" dirty="0" smtClean="0"/>
              <a:t> </a:t>
            </a:r>
            <a:r>
              <a:rPr lang="uk-UA" dirty="0" smtClean="0"/>
              <a:t>(</a:t>
            </a:r>
            <a:r>
              <a:rPr lang="en-US" dirty="0"/>
              <a:t>Research Intelligence </a:t>
            </a:r>
            <a:r>
              <a:rPr lang="en-US" dirty="0" smtClean="0"/>
              <a:t>Services</a:t>
            </a:r>
            <a:r>
              <a:rPr lang="uk-UA" dirty="0" smtClean="0"/>
              <a:t>, </a:t>
            </a:r>
            <a:r>
              <a:rPr lang="en-US" dirty="0"/>
              <a:t>Digital Competence </a:t>
            </a:r>
            <a:r>
              <a:rPr lang="en-US" dirty="0" smtClean="0"/>
              <a:t>Centre</a:t>
            </a:r>
            <a:r>
              <a:rPr lang="uk-UA" dirty="0" smtClean="0"/>
              <a:t>, </a:t>
            </a:r>
            <a:r>
              <a:rPr lang="en-US" dirty="0"/>
              <a:t>Open </a:t>
            </a:r>
            <a:r>
              <a:rPr lang="en-US" dirty="0" smtClean="0"/>
              <a:t>Education</a:t>
            </a:r>
            <a:r>
              <a:rPr lang="uk-UA" dirty="0" smtClean="0"/>
              <a:t> </a:t>
            </a:r>
            <a:r>
              <a:rPr lang="en-US" dirty="0" smtClean="0"/>
              <a:t>Centre</a:t>
            </a:r>
            <a:r>
              <a:rPr lang="uk-UA" dirty="0" smtClean="0"/>
              <a:t>, </a:t>
            </a:r>
            <a:r>
              <a:rPr lang="en-US" dirty="0"/>
              <a:t>Copyright Information </a:t>
            </a:r>
            <a:r>
              <a:rPr lang="en-US" dirty="0" smtClean="0"/>
              <a:t>Point</a:t>
            </a:r>
            <a:r>
              <a:rPr lang="uk-UA" dirty="0" smtClean="0"/>
              <a:t>, </a:t>
            </a:r>
            <a:r>
              <a:rPr lang="en-US" dirty="0"/>
              <a:t>Digital </a:t>
            </a:r>
            <a:r>
              <a:rPr lang="en-US" dirty="0" smtClean="0"/>
              <a:t>publishing</a:t>
            </a:r>
            <a:r>
              <a:rPr lang="uk-UA" dirty="0" smtClean="0"/>
              <a:t>…)</a:t>
            </a:r>
            <a:endParaRPr lang="uk-UA" dirty="0"/>
          </a:p>
          <a:p>
            <a:r>
              <a:rPr lang="en-US" b="1" dirty="0"/>
              <a:t>Central Technical Library of the University of </a:t>
            </a:r>
            <a:r>
              <a:rPr lang="en-US" b="1" dirty="0" smtClean="0"/>
              <a:t>Ljubljana</a:t>
            </a:r>
            <a:r>
              <a:rPr lang="uk-UA" b="1" dirty="0" smtClean="0"/>
              <a:t>, </a:t>
            </a:r>
            <a:r>
              <a:rPr lang="en-US" b="1" dirty="0"/>
              <a:t>Slovenia</a:t>
            </a:r>
            <a:r>
              <a:rPr lang="uk-UA" b="1" dirty="0" smtClean="0"/>
              <a:t> </a:t>
            </a:r>
            <a:r>
              <a:rPr lang="uk-UA" dirty="0" smtClean="0"/>
              <a:t>(</a:t>
            </a:r>
            <a:r>
              <a:rPr lang="uk-UA" dirty="0" smtClean="0"/>
              <a:t>бібліотекарі вносять інформацію до Центрального спеціалізованого інформаційного центру в </a:t>
            </a:r>
            <a:r>
              <a:rPr lang="uk-UA" dirty="0"/>
              <a:t>галузі </a:t>
            </a:r>
            <a:r>
              <a:rPr lang="uk-UA" dirty="0" smtClean="0"/>
              <a:t>техніки - </a:t>
            </a:r>
            <a:r>
              <a:rPr lang="en-US" dirty="0" smtClean="0"/>
              <a:t>OSICT </a:t>
            </a:r>
            <a:r>
              <a:rPr lang="uk-UA" dirty="0"/>
              <a:t>у Словенській інформаційній системі поточних досліджень (</a:t>
            </a:r>
            <a:r>
              <a:rPr lang="en-US" dirty="0"/>
              <a:t>SICRIS) </a:t>
            </a:r>
            <a:endParaRPr lang="uk-UA" dirty="0" smtClean="0"/>
          </a:p>
          <a:p>
            <a:r>
              <a:rPr lang="en-US" b="1" dirty="0" smtClean="0"/>
              <a:t>Library </a:t>
            </a:r>
            <a:r>
              <a:rPr lang="en-US" b="1" dirty="0"/>
              <a:t>of Kaunas University of </a:t>
            </a:r>
            <a:r>
              <a:rPr lang="en-US" b="1" dirty="0" smtClean="0"/>
              <a:t>Technology</a:t>
            </a:r>
            <a:r>
              <a:rPr lang="uk-UA" b="1" dirty="0" smtClean="0"/>
              <a:t>, </a:t>
            </a:r>
            <a:r>
              <a:rPr lang="en-US" b="1" dirty="0" smtClean="0"/>
              <a:t>Lithuania</a:t>
            </a:r>
            <a:r>
              <a:rPr lang="uk-UA" b="1" dirty="0" smtClean="0"/>
              <a:t> </a:t>
            </a:r>
            <a:r>
              <a:rPr lang="uk-UA" dirty="0" smtClean="0"/>
              <a:t>(</a:t>
            </a:r>
            <a:r>
              <a:rPr lang="uk-UA" dirty="0" err="1" smtClean="0"/>
              <a:t>вебінари</a:t>
            </a:r>
            <a:r>
              <a:rPr lang="uk-UA" dirty="0" smtClean="0"/>
              <a:t>, тренінги з відкритої науки</a:t>
            </a:r>
            <a:r>
              <a:rPr lang="en-US" dirty="0" smtClean="0"/>
              <a:t> (</a:t>
            </a:r>
            <a:r>
              <a:rPr lang="uk-UA" dirty="0" smtClean="0"/>
              <a:t>в т.ч. з відкритого доступу, управління даними досліджень, громадянської науки тощо); розробка курсу для </a:t>
            </a:r>
            <a:r>
              <a:rPr lang="ru-RU" dirty="0" err="1" smtClean="0"/>
              <a:t>PhD</a:t>
            </a:r>
            <a:r>
              <a:rPr lang="ru-RU" dirty="0" smtClean="0"/>
              <a:t>  </a:t>
            </a:r>
            <a:r>
              <a:rPr lang="ru-RU" dirty="0"/>
              <a:t>«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дослідницькими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 smtClean="0"/>
              <a:t>»; участь у </a:t>
            </a:r>
            <a:r>
              <a:rPr lang="uk-UA" dirty="0" smtClean="0"/>
              <a:t>5 </a:t>
            </a:r>
            <a:r>
              <a:rPr lang="uk-UA" dirty="0" err="1" smtClean="0"/>
              <a:t>проєктах</a:t>
            </a:r>
            <a:r>
              <a:rPr lang="uk-UA" dirty="0" smtClean="0"/>
              <a:t> з </a:t>
            </a:r>
            <a:r>
              <a:rPr lang="en-US" dirty="0" smtClean="0"/>
              <a:t>OS</a:t>
            </a:r>
            <a:r>
              <a:rPr lang="uk-UA" dirty="0" smtClean="0"/>
              <a:t>, фінансованих </a:t>
            </a:r>
            <a:r>
              <a:rPr lang="en-US" dirty="0"/>
              <a:t>Erasmus</a:t>
            </a:r>
            <a:r>
              <a:rPr lang="en-US" dirty="0" smtClean="0"/>
              <a:t>+</a:t>
            </a:r>
            <a:r>
              <a:rPr lang="uk-UA" dirty="0" smtClean="0"/>
              <a:t> </a:t>
            </a:r>
            <a:r>
              <a:rPr lang="en-US" dirty="0" smtClean="0"/>
              <a:t>KA2</a:t>
            </a:r>
            <a:r>
              <a:rPr lang="uk-UA" dirty="0" smtClean="0"/>
              <a:t> чи </a:t>
            </a:r>
            <a:r>
              <a:rPr lang="en-US" dirty="0" smtClean="0"/>
              <a:t>“Horizon </a:t>
            </a:r>
            <a:r>
              <a:rPr lang="en-US" dirty="0"/>
              <a:t>Europe</a:t>
            </a:r>
            <a:r>
              <a:rPr lang="en-US" dirty="0" smtClean="0"/>
              <a:t>”</a:t>
            </a:r>
            <a:r>
              <a:rPr lang="uk-UA" dirty="0" smtClean="0"/>
              <a:t>; популяризація Відкритої </a:t>
            </a:r>
            <a:r>
              <a:rPr lang="uk-UA" dirty="0" err="1" smtClean="0"/>
              <a:t>наукт</a:t>
            </a:r>
            <a:r>
              <a:rPr lang="uk-UA" dirty="0" smtClean="0"/>
              <a:t> тощо) </a:t>
            </a:r>
            <a:endParaRPr lang="uk-UA" dirty="0" smtClean="0"/>
          </a:p>
          <a:p>
            <a:r>
              <a:rPr lang="en-US" b="1" dirty="0"/>
              <a:t>University of Tartu </a:t>
            </a:r>
            <a:r>
              <a:rPr lang="en-US" b="1" dirty="0" smtClean="0"/>
              <a:t>Library</a:t>
            </a:r>
            <a:r>
              <a:rPr lang="uk-UA" b="1" dirty="0" smtClean="0"/>
              <a:t>, </a:t>
            </a:r>
            <a:r>
              <a:rPr lang="en-US" b="1" dirty="0" smtClean="0"/>
              <a:t>Estonia</a:t>
            </a:r>
            <a:r>
              <a:rPr lang="uk-UA" b="1" dirty="0" smtClean="0"/>
              <a:t> </a:t>
            </a:r>
            <a:r>
              <a:rPr lang="uk-UA" dirty="0" smtClean="0"/>
              <a:t>(Репозитарій на </a:t>
            </a:r>
            <a:r>
              <a:rPr lang="en-US" dirty="0" err="1" smtClean="0"/>
              <a:t>Dspace</a:t>
            </a:r>
            <a:r>
              <a:rPr lang="uk-UA" dirty="0" smtClean="0"/>
              <a:t>; громадянська наука; </a:t>
            </a:r>
            <a:r>
              <a:rPr lang="ru-RU" dirty="0" err="1" smtClean="0"/>
              <a:t>архівування</a:t>
            </a:r>
            <a:r>
              <a:rPr lang="ru-RU" dirty="0" smtClean="0"/>
              <a:t> </a:t>
            </a:r>
            <a:r>
              <a:rPr lang="ru-RU" dirty="0" err="1"/>
              <a:t>даних</a:t>
            </a:r>
            <a:r>
              <a:rPr lang="ru-RU" dirty="0"/>
              <a:t> і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smtClean="0"/>
              <a:t>DOI; </a:t>
            </a:r>
            <a:r>
              <a:rPr lang="ru-RU" dirty="0" err="1"/>
              <a:t>консультації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архівування</a:t>
            </a:r>
            <a:r>
              <a:rPr lang="ru-RU" dirty="0"/>
              <a:t> та </a:t>
            </a:r>
            <a:r>
              <a:rPr lang="ru-RU" dirty="0" err="1"/>
              <a:t>публікації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, </a:t>
            </a:r>
            <a:r>
              <a:rPr lang="ru-RU" dirty="0" err="1" smtClean="0"/>
              <a:t>проєкт</a:t>
            </a:r>
            <a:r>
              <a:rPr lang="ru-RU" dirty="0" smtClean="0"/>
              <a:t> </a:t>
            </a:r>
            <a:r>
              <a:rPr lang="en-US" dirty="0" err="1" smtClean="0"/>
              <a:t>LibOCS</a:t>
            </a:r>
            <a:r>
              <a:rPr lang="uk-UA" dirty="0" smtClean="0"/>
              <a:t> від</a:t>
            </a:r>
            <a:r>
              <a:rPr lang="ru-RU" dirty="0" smtClean="0"/>
              <a:t> </a:t>
            </a:r>
            <a:r>
              <a:rPr lang="sv-SE" dirty="0"/>
              <a:t>Erasmus+ KA2 Strategic Partnerships </a:t>
            </a:r>
            <a:r>
              <a:rPr lang="sv-SE" dirty="0" smtClean="0"/>
              <a:t>program</a:t>
            </a:r>
            <a:r>
              <a:rPr lang="uk-UA" dirty="0" smtClean="0"/>
              <a:t>…</a:t>
            </a:r>
            <a:r>
              <a:rPr lang="ru-RU" dirty="0" smtClean="0"/>
              <a:t>).</a:t>
            </a:r>
            <a:endParaRPr lang="en-US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3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43204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МОН. </a:t>
            </a:r>
            <a:r>
              <a:rPr lang="ru-RU" sz="3200" b="1" dirty="0" err="1">
                <a:solidFill>
                  <a:srgbClr val="002060"/>
                </a:solidFill>
              </a:rPr>
              <a:t>Візія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майбутнього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освіти</a:t>
            </a:r>
            <a:r>
              <a:rPr lang="ru-RU" sz="3200" b="1" dirty="0">
                <a:solidFill>
                  <a:srgbClr val="002060"/>
                </a:solidFill>
              </a:rPr>
              <a:t> і науки </a:t>
            </a:r>
            <a:r>
              <a:rPr lang="ru-RU" sz="3200" b="1" dirty="0" err="1">
                <a:solidFill>
                  <a:srgbClr val="002060"/>
                </a:solidFill>
              </a:rPr>
              <a:t>України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048672"/>
          </a:xfrm>
        </p:spPr>
        <p:txBody>
          <a:bodyPr>
            <a:normAutofit fontScale="40000" lnSpcReduction="20000"/>
          </a:bodyPr>
          <a:lstStyle/>
          <a:p>
            <a:r>
              <a:rPr lang="uk-UA" sz="3800" b="1" dirty="0" smtClean="0"/>
              <a:t>Кінцева мета «</a:t>
            </a:r>
            <a:r>
              <a:rPr lang="uk-UA" sz="3800" b="1" dirty="0" err="1" smtClean="0"/>
              <a:t>Візії</a:t>
            </a:r>
            <a:r>
              <a:rPr lang="uk-UA" sz="3800" b="1" dirty="0" smtClean="0"/>
              <a:t>…»  для вищої освіти: ЗВО є середовищами, які забезпечують максимальні можливості для самореалізації кожного громадянина, а Україна визнана державою високоякісної освіти і наукових інновацій </a:t>
            </a:r>
            <a:r>
              <a:rPr lang="uk-UA" sz="3800" b="1" dirty="0"/>
              <a:t>світового рівня. </a:t>
            </a:r>
            <a:r>
              <a:rPr lang="uk-UA" sz="3800" i="1" dirty="0" smtClean="0"/>
              <a:t>(МОН</a:t>
            </a:r>
            <a:r>
              <a:rPr lang="uk-UA" sz="3800" i="1" dirty="0"/>
              <a:t>. </a:t>
            </a:r>
            <a:r>
              <a:rPr lang="uk-UA" sz="3800" i="1" dirty="0" err="1"/>
              <a:t>Візія</a:t>
            </a:r>
            <a:r>
              <a:rPr lang="uk-UA" sz="3800" i="1" dirty="0"/>
              <a:t> майбутнього освіти і науки </a:t>
            </a:r>
            <a:r>
              <a:rPr lang="uk-UA" sz="3800" i="1" dirty="0" smtClean="0"/>
              <a:t>України, 2023</a:t>
            </a:r>
            <a:r>
              <a:rPr lang="uk-UA" sz="3800" i="1" dirty="0"/>
              <a:t>). </a:t>
            </a:r>
            <a:endParaRPr lang="ru-RU" sz="3800" i="1" dirty="0" smtClean="0"/>
          </a:p>
          <a:p>
            <a:endParaRPr lang="ru-RU" sz="3800" b="1" dirty="0"/>
          </a:p>
          <a:p>
            <a:r>
              <a:rPr lang="ru-RU" sz="3800" b="1" dirty="0" err="1" smtClean="0"/>
              <a:t>Стратегічна</a:t>
            </a:r>
            <a:r>
              <a:rPr lang="ru-RU" sz="3800" b="1" dirty="0" smtClean="0"/>
              <a:t> </a:t>
            </a:r>
            <a:r>
              <a:rPr lang="ru-RU" sz="3800" b="1" dirty="0" err="1"/>
              <a:t>ціль</a:t>
            </a:r>
            <a:r>
              <a:rPr lang="ru-RU" sz="3800" b="1" dirty="0"/>
              <a:t> 1. </a:t>
            </a:r>
            <a:r>
              <a:rPr lang="ru-RU" sz="3800" dirty="0" err="1"/>
              <a:t>Заклади</a:t>
            </a:r>
            <a:r>
              <a:rPr lang="ru-RU" sz="3800" dirty="0"/>
              <a:t> </a:t>
            </a:r>
            <a:r>
              <a:rPr lang="ru-RU" sz="3800" dirty="0" err="1"/>
              <a:t>вищої</a:t>
            </a:r>
            <a:r>
              <a:rPr lang="ru-RU" sz="3800" dirty="0"/>
              <a:t> </a:t>
            </a:r>
            <a:r>
              <a:rPr lang="ru-RU" sz="3800" dirty="0" err="1"/>
              <a:t>освіти</a:t>
            </a:r>
            <a:r>
              <a:rPr lang="ru-RU" sz="3800" dirty="0"/>
              <a:t> є </a:t>
            </a:r>
            <a:r>
              <a:rPr lang="ru-RU" sz="3800" dirty="0" err="1"/>
              <a:t>середовищами</a:t>
            </a:r>
            <a:r>
              <a:rPr lang="ru-RU" sz="3800" dirty="0"/>
              <a:t>, </a:t>
            </a:r>
            <a:r>
              <a:rPr lang="ru-RU" sz="3800" dirty="0" err="1"/>
              <a:t>які</a:t>
            </a:r>
            <a:r>
              <a:rPr lang="ru-RU" sz="3800" dirty="0"/>
              <a:t> </a:t>
            </a:r>
            <a:r>
              <a:rPr lang="ru-RU" sz="3800" dirty="0" err="1"/>
              <a:t>забезпечують</a:t>
            </a:r>
            <a:r>
              <a:rPr lang="ru-RU" sz="3800" dirty="0"/>
              <a:t> </a:t>
            </a:r>
            <a:r>
              <a:rPr lang="ru-RU" sz="3800" dirty="0" err="1"/>
              <a:t>максимальні</a:t>
            </a:r>
            <a:r>
              <a:rPr lang="ru-RU" sz="3800" dirty="0"/>
              <a:t> </a:t>
            </a:r>
            <a:r>
              <a:rPr lang="ru-RU" sz="3800" dirty="0" err="1"/>
              <a:t>можливості</a:t>
            </a:r>
            <a:r>
              <a:rPr lang="ru-RU" sz="3800" dirty="0"/>
              <a:t> для </a:t>
            </a:r>
            <a:r>
              <a:rPr lang="ru-RU" sz="3800" dirty="0" err="1"/>
              <a:t>навчання</a:t>
            </a:r>
            <a:r>
              <a:rPr lang="ru-RU" sz="3800" dirty="0"/>
              <a:t> та </a:t>
            </a:r>
            <a:r>
              <a:rPr lang="ru-RU" sz="3800" dirty="0" err="1"/>
              <a:t>академічної</a:t>
            </a:r>
            <a:r>
              <a:rPr lang="ru-RU" sz="3800" dirty="0"/>
              <a:t> </a:t>
            </a:r>
            <a:r>
              <a:rPr lang="ru-RU" sz="3800" dirty="0" err="1"/>
              <a:t>кар’єри</a:t>
            </a:r>
            <a:r>
              <a:rPr lang="ru-RU" sz="3800" dirty="0"/>
              <a:t>. </a:t>
            </a:r>
            <a:endParaRPr lang="ru-RU" sz="3800" dirty="0" smtClean="0"/>
          </a:p>
          <a:p>
            <a:r>
              <a:rPr lang="ru-RU" sz="3800" b="1" dirty="0" err="1" smtClean="0"/>
              <a:t>Операційна</a:t>
            </a:r>
            <a:r>
              <a:rPr lang="ru-RU" sz="3800" b="1" dirty="0" smtClean="0"/>
              <a:t> </a:t>
            </a:r>
            <a:r>
              <a:rPr lang="ru-RU" sz="3800" b="1" dirty="0" err="1"/>
              <a:t>ціль</a:t>
            </a:r>
            <a:r>
              <a:rPr lang="ru-RU" sz="3800" b="1" dirty="0"/>
              <a:t> 1.2. </a:t>
            </a:r>
            <a:r>
              <a:rPr lang="ru-RU" sz="3800" dirty="0" err="1"/>
              <a:t>Технологічна</a:t>
            </a:r>
            <a:r>
              <a:rPr lang="ru-RU" sz="3800" dirty="0"/>
              <a:t> та </a:t>
            </a:r>
            <a:r>
              <a:rPr lang="ru-RU" sz="3800" dirty="0" err="1"/>
              <a:t>бібліотечна</a:t>
            </a:r>
            <a:r>
              <a:rPr lang="ru-RU" sz="3800" dirty="0"/>
              <a:t> </a:t>
            </a:r>
            <a:r>
              <a:rPr lang="ru-RU" sz="3800" dirty="0" err="1"/>
              <a:t>інфраструктура</a:t>
            </a:r>
            <a:r>
              <a:rPr lang="ru-RU" sz="3800" dirty="0"/>
              <a:t> ЗВО </a:t>
            </a:r>
            <a:r>
              <a:rPr lang="ru-RU" sz="3800" dirty="0" err="1"/>
              <a:t>забезпечує</a:t>
            </a:r>
            <a:r>
              <a:rPr lang="ru-RU" sz="3800" dirty="0"/>
              <a:t> </a:t>
            </a:r>
            <a:r>
              <a:rPr lang="ru-RU" sz="3800" dirty="0" err="1"/>
              <a:t>їхню</a:t>
            </a:r>
            <a:r>
              <a:rPr lang="ru-RU" sz="3800" dirty="0"/>
              <a:t> </a:t>
            </a:r>
            <a:r>
              <a:rPr lang="ru-RU" sz="3800" dirty="0" err="1"/>
              <a:t>інтеграцію</a:t>
            </a:r>
            <a:r>
              <a:rPr lang="ru-RU" sz="3800" dirty="0"/>
              <a:t> в </a:t>
            </a:r>
            <a:r>
              <a:rPr lang="ru-RU" sz="3800" dirty="0" err="1"/>
              <a:t>міжнародний</a:t>
            </a:r>
            <a:r>
              <a:rPr lang="ru-RU" sz="3800" dirty="0"/>
              <a:t> </a:t>
            </a:r>
            <a:r>
              <a:rPr lang="ru-RU" sz="3800" dirty="0" err="1"/>
              <a:t>освітній</a:t>
            </a:r>
            <a:r>
              <a:rPr lang="ru-RU" sz="3800" dirty="0"/>
              <a:t> і </a:t>
            </a:r>
            <a:r>
              <a:rPr lang="ru-RU" sz="3800" dirty="0" err="1"/>
              <a:t>науковий</a:t>
            </a:r>
            <a:r>
              <a:rPr lang="ru-RU" sz="3800" dirty="0"/>
              <a:t> </a:t>
            </a:r>
            <a:r>
              <a:rPr lang="ru-RU" sz="3800" dirty="0" err="1"/>
              <a:t>простори</a:t>
            </a:r>
            <a:r>
              <a:rPr lang="ru-RU" sz="3800" dirty="0"/>
              <a:t>. </a:t>
            </a:r>
            <a:endParaRPr lang="ru-RU" sz="3800" dirty="0" smtClean="0"/>
          </a:p>
          <a:p>
            <a:endParaRPr lang="ru-RU" dirty="0" smtClean="0"/>
          </a:p>
          <a:p>
            <a:r>
              <a:rPr lang="ru-RU" sz="4500" dirty="0" smtClean="0"/>
              <a:t>У </a:t>
            </a:r>
            <a:r>
              <a:rPr lang="ru-RU" sz="4500" b="1" dirty="0" err="1">
                <a:solidFill>
                  <a:srgbClr val="002060"/>
                </a:solidFill>
              </a:rPr>
              <a:t>бібліотечному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аспекті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ця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операційна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ціль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може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визначати</a:t>
            </a:r>
            <a:r>
              <a:rPr lang="ru-RU" sz="4500" dirty="0"/>
              <a:t>, </a:t>
            </a:r>
            <a:r>
              <a:rPr lang="ru-RU" sz="4500" dirty="0" err="1"/>
              <a:t>наприклад</a:t>
            </a:r>
            <a:r>
              <a:rPr lang="ru-RU" sz="4500" dirty="0"/>
              <a:t>, </a:t>
            </a:r>
            <a:r>
              <a:rPr lang="ru-RU" sz="4500" dirty="0" err="1"/>
              <a:t>такі</a:t>
            </a:r>
            <a:r>
              <a:rPr lang="ru-RU" sz="4500" dirty="0"/>
              <a:t> </a:t>
            </a:r>
            <a:r>
              <a:rPr lang="ru-RU" sz="4500" dirty="0" err="1" smtClean="0"/>
              <a:t>завдання</a:t>
            </a:r>
            <a:r>
              <a:rPr lang="ru-RU" sz="4500" dirty="0" smtClean="0"/>
              <a:t> на </a:t>
            </a:r>
            <a:r>
              <a:rPr lang="ru-RU" sz="4500" b="1" dirty="0" smtClean="0">
                <a:solidFill>
                  <a:srgbClr val="C00000"/>
                </a:solidFill>
              </a:rPr>
              <a:t>макро</a:t>
            </a:r>
            <a:r>
              <a:rPr lang="ru-RU" sz="4500" dirty="0" smtClean="0"/>
              <a:t>- </a:t>
            </a:r>
            <a:r>
              <a:rPr lang="ru-RU" sz="4500" dirty="0" smtClean="0"/>
              <a:t>і </a:t>
            </a:r>
            <a:r>
              <a:rPr lang="ru-RU" sz="4500" b="1" dirty="0" err="1" smtClean="0">
                <a:solidFill>
                  <a:srgbClr val="5D7430"/>
                </a:solidFill>
              </a:rPr>
              <a:t>мікро</a:t>
            </a:r>
            <a:r>
              <a:rPr lang="ru-RU" sz="4500" dirty="0" smtClean="0"/>
              <a:t> </a:t>
            </a:r>
            <a:r>
              <a:rPr lang="ru-RU" sz="4500" dirty="0" err="1" smtClean="0"/>
              <a:t>рівнях</a:t>
            </a:r>
            <a:r>
              <a:rPr lang="ru-RU" sz="4500" dirty="0" smtClean="0"/>
              <a:t>: </a:t>
            </a:r>
            <a:r>
              <a:rPr lang="ru-RU" sz="4500" dirty="0">
                <a:solidFill>
                  <a:srgbClr val="C00000"/>
                </a:solidFill>
              </a:rPr>
              <a:t>а) </a:t>
            </a:r>
            <a:r>
              <a:rPr lang="ru-RU" sz="4500" dirty="0" err="1">
                <a:solidFill>
                  <a:srgbClr val="C00000"/>
                </a:solidFill>
              </a:rPr>
              <a:t>зібрати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релевантні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дані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щодо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кількості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штатних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працівників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бібліотек</a:t>
            </a:r>
            <a:r>
              <a:rPr lang="ru-RU" sz="4500" dirty="0">
                <a:solidFill>
                  <a:srgbClr val="C00000"/>
                </a:solidFill>
              </a:rPr>
              <a:t> ЗВО, </a:t>
            </a:r>
            <a:r>
              <a:rPr lang="ru-RU" sz="4500" dirty="0" err="1">
                <a:solidFill>
                  <a:srgbClr val="C00000"/>
                </a:solidFill>
              </a:rPr>
              <a:t>які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адмініструють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інституційні</a:t>
            </a:r>
            <a:r>
              <a:rPr lang="ru-RU" sz="4500" dirty="0">
                <a:solidFill>
                  <a:srgbClr val="C00000"/>
                </a:solidFill>
              </a:rPr>
              <a:t> репозитарії </a:t>
            </a:r>
            <a:r>
              <a:rPr lang="ru-RU" sz="4500" dirty="0" err="1">
                <a:solidFill>
                  <a:srgbClr val="C00000"/>
                </a:solidFill>
              </a:rPr>
              <a:t>або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займаються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питаннями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інформаційної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грамотності</a:t>
            </a:r>
            <a:r>
              <a:rPr lang="ru-RU" sz="4500" dirty="0">
                <a:solidFill>
                  <a:srgbClr val="C00000"/>
                </a:solidFill>
              </a:rPr>
              <a:t>, </a:t>
            </a:r>
            <a:r>
              <a:rPr lang="ru-RU" sz="4500" dirty="0" err="1">
                <a:solidFill>
                  <a:srgbClr val="C00000"/>
                </a:solidFill>
              </a:rPr>
              <a:t>або</a:t>
            </a:r>
            <a:r>
              <a:rPr lang="ru-RU" sz="4500" dirty="0">
                <a:solidFill>
                  <a:srgbClr val="C00000"/>
                </a:solidFill>
              </a:rPr>
              <a:t> є </a:t>
            </a:r>
            <a:r>
              <a:rPr lang="ru-RU" sz="4500" dirty="0" err="1">
                <a:solidFill>
                  <a:srgbClr val="C00000"/>
                </a:solidFill>
              </a:rPr>
              <a:t>інформаційними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спеціалістами</a:t>
            </a:r>
            <a:r>
              <a:rPr lang="ru-RU" sz="4500" dirty="0">
                <a:solidFill>
                  <a:srgbClr val="C00000"/>
                </a:solidFill>
              </a:rPr>
              <a:t> з </a:t>
            </a:r>
            <a:r>
              <a:rPr lang="ru-RU" sz="4500" dirty="0" err="1">
                <a:solidFill>
                  <a:srgbClr val="C00000"/>
                </a:solidFill>
              </a:rPr>
              <a:t>відкритої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освіти</a:t>
            </a:r>
            <a:r>
              <a:rPr lang="ru-RU" sz="4500" dirty="0">
                <a:solidFill>
                  <a:srgbClr val="C00000"/>
                </a:solidFill>
              </a:rPr>
              <a:t>; б) </a:t>
            </a:r>
            <a:r>
              <a:rPr lang="ru-RU" sz="4500" dirty="0" err="1">
                <a:solidFill>
                  <a:srgbClr val="C00000"/>
                </a:solidFill>
              </a:rPr>
              <a:t>визначити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назви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їхніх</a:t>
            </a:r>
            <a:r>
              <a:rPr lang="ru-RU" sz="4500" dirty="0">
                <a:solidFill>
                  <a:srgbClr val="C00000"/>
                </a:solidFill>
              </a:rPr>
              <a:t> посад; в) </a:t>
            </a:r>
            <a:r>
              <a:rPr lang="ru-RU" sz="4500" dirty="0" err="1">
                <a:solidFill>
                  <a:srgbClr val="C00000"/>
                </a:solidFill>
              </a:rPr>
              <a:t>створити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>
                <a:solidFill>
                  <a:srgbClr val="C00000"/>
                </a:solidFill>
              </a:rPr>
              <a:t>профілі</a:t>
            </a:r>
            <a:r>
              <a:rPr lang="ru-RU" sz="4500" dirty="0">
                <a:solidFill>
                  <a:srgbClr val="C00000"/>
                </a:solidFill>
              </a:rPr>
              <a:t> компетентностей </a:t>
            </a:r>
            <a:r>
              <a:rPr lang="ru-RU" sz="4500" dirty="0" err="1">
                <a:solidFill>
                  <a:srgbClr val="C00000"/>
                </a:solidFill>
              </a:rPr>
              <a:t>академічних</a:t>
            </a:r>
            <a:r>
              <a:rPr lang="ru-RU" sz="4500" dirty="0">
                <a:solidFill>
                  <a:srgbClr val="C00000"/>
                </a:solidFill>
              </a:rPr>
              <a:t> </a:t>
            </a:r>
            <a:r>
              <a:rPr lang="ru-RU" sz="4500" dirty="0" err="1" smtClean="0">
                <a:solidFill>
                  <a:srgbClr val="C00000"/>
                </a:solidFill>
              </a:rPr>
              <a:t>бібліотекарів</a:t>
            </a:r>
            <a:r>
              <a:rPr lang="ru-RU" sz="4500" dirty="0" smtClean="0"/>
              <a:t>; </a:t>
            </a:r>
            <a:r>
              <a:rPr lang="ru-RU" sz="4500" dirty="0" smtClean="0">
                <a:solidFill>
                  <a:srgbClr val="435422"/>
                </a:solidFill>
              </a:rPr>
              <a:t>г) </a:t>
            </a:r>
            <a:r>
              <a:rPr lang="ru-RU" sz="4500" dirty="0" err="1" smtClean="0">
                <a:solidFill>
                  <a:srgbClr val="435422"/>
                </a:solidFill>
              </a:rPr>
              <a:t>адмініструвати</a:t>
            </a:r>
            <a:r>
              <a:rPr lang="ru-RU" sz="4500" dirty="0" smtClean="0">
                <a:solidFill>
                  <a:srgbClr val="435422"/>
                </a:solidFill>
              </a:rPr>
              <a:t> </a:t>
            </a:r>
            <a:r>
              <a:rPr lang="ru-RU" sz="4500" dirty="0" err="1" smtClean="0">
                <a:solidFill>
                  <a:srgbClr val="435422"/>
                </a:solidFill>
              </a:rPr>
              <a:t>цифрові</a:t>
            </a:r>
            <a:r>
              <a:rPr lang="ru-RU" sz="4500" dirty="0" smtClean="0">
                <a:solidFill>
                  <a:srgbClr val="435422"/>
                </a:solidFill>
              </a:rPr>
              <a:t> </a:t>
            </a:r>
            <a:r>
              <a:rPr lang="ru-RU" sz="4500" dirty="0" err="1" smtClean="0">
                <a:solidFill>
                  <a:srgbClr val="435422"/>
                </a:solidFill>
              </a:rPr>
              <a:t>системи</a:t>
            </a:r>
            <a:r>
              <a:rPr lang="ru-RU" sz="4500" dirty="0" smtClean="0">
                <a:solidFill>
                  <a:srgbClr val="435422"/>
                </a:solidFill>
              </a:rPr>
              <a:t> </a:t>
            </a:r>
            <a:r>
              <a:rPr lang="ru-RU" sz="4500" dirty="0" err="1" smtClean="0">
                <a:solidFill>
                  <a:srgbClr val="435422"/>
                </a:solidFill>
              </a:rPr>
              <a:t>відкритої</a:t>
            </a:r>
            <a:r>
              <a:rPr lang="ru-RU" sz="4500" dirty="0" smtClean="0">
                <a:solidFill>
                  <a:srgbClr val="435422"/>
                </a:solidFill>
              </a:rPr>
              <a:t> науки (репозитарії, </a:t>
            </a:r>
            <a:r>
              <a:rPr lang="ru-RU" sz="4500" dirty="0" err="1" smtClean="0">
                <a:solidFill>
                  <a:srgbClr val="435422"/>
                </a:solidFill>
              </a:rPr>
              <a:t>журнали</a:t>
            </a:r>
            <a:r>
              <a:rPr lang="ru-RU" sz="4500" dirty="0" smtClean="0">
                <a:solidFill>
                  <a:srgbClr val="435422"/>
                </a:solidFill>
              </a:rPr>
              <a:t> на </a:t>
            </a:r>
            <a:r>
              <a:rPr lang="en-US" sz="4500" dirty="0" smtClean="0">
                <a:solidFill>
                  <a:srgbClr val="435422"/>
                </a:solidFill>
              </a:rPr>
              <a:t>OJS</a:t>
            </a:r>
            <a:r>
              <a:rPr lang="uk-UA" sz="4500" dirty="0" smtClean="0">
                <a:solidFill>
                  <a:srgbClr val="435422"/>
                </a:solidFill>
              </a:rPr>
              <a:t>, конференції на </a:t>
            </a:r>
            <a:r>
              <a:rPr lang="en-US" sz="4500" dirty="0" smtClean="0">
                <a:solidFill>
                  <a:srgbClr val="435422"/>
                </a:solidFill>
              </a:rPr>
              <a:t>OCS</a:t>
            </a:r>
            <a:r>
              <a:rPr lang="uk-UA" sz="4500" dirty="0" smtClean="0">
                <a:solidFill>
                  <a:srgbClr val="435422"/>
                </a:solidFill>
              </a:rPr>
              <a:t>, книги на </a:t>
            </a:r>
            <a:r>
              <a:rPr lang="en-US" sz="4500" dirty="0" smtClean="0">
                <a:solidFill>
                  <a:srgbClr val="435422"/>
                </a:solidFill>
              </a:rPr>
              <a:t>OMP</a:t>
            </a:r>
            <a:r>
              <a:rPr lang="uk-UA" sz="4500" dirty="0" smtClean="0">
                <a:solidFill>
                  <a:srgbClr val="435422"/>
                </a:solidFill>
              </a:rPr>
              <a:t>); д</a:t>
            </a:r>
            <a:r>
              <a:rPr lang="uk-UA" sz="4500" dirty="0">
                <a:solidFill>
                  <a:srgbClr val="435422"/>
                </a:solidFill>
              </a:rPr>
              <a:t>) популяризація ліцензій </a:t>
            </a:r>
            <a:r>
              <a:rPr lang="en-US" sz="4500" dirty="0">
                <a:solidFill>
                  <a:srgbClr val="435422"/>
                </a:solidFill>
              </a:rPr>
              <a:t>Creative Commons (CC</a:t>
            </a:r>
            <a:r>
              <a:rPr lang="en-US" sz="4500" dirty="0" smtClean="0">
                <a:solidFill>
                  <a:srgbClr val="435422"/>
                </a:solidFill>
              </a:rPr>
              <a:t>)</a:t>
            </a:r>
            <a:r>
              <a:rPr lang="uk-UA" sz="4500" dirty="0">
                <a:solidFill>
                  <a:srgbClr val="435422"/>
                </a:solidFill>
              </a:rPr>
              <a:t>; </a:t>
            </a:r>
            <a:r>
              <a:rPr lang="uk-UA" sz="4500" dirty="0" smtClean="0">
                <a:solidFill>
                  <a:srgbClr val="435422"/>
                </a:solidFill>
              </a:rPr>
              <a:t>е) допомога </a:t>
            </a:r>
            <a:r>
              <a:rPr lang="uk-UA" sz="4500" dirty="0">
                <a:solidFill>
                  <a:srgbClr val="435422"/>
                </a:solidFill>
              </a:rPr>
              <a:t>з </a:t>
            </a:r>
            <a:r>
              <a:rPr lang="uk-UA" sz="4500" dirty="0" smtClean="0">
                <a:solidFill>
                  <a:srgbClr val="435422"/>
                </a:solidFill>
              </a:rPr>
              <a:t>цифровими ідентифікаторами авторів (</a:t>
            </a:r>
            <a:r>
              <a:rPr lang="en-US" sz="4500" dirty="0" smtClean="0">
                <a:solidFill>
                  <a:srgbClr val="435422"/>
                </a:solidFill>
              </a:rPr>
              <a:t>ORCID</a:t>
            </a:r>
            <a:r>
              <a:rPr lang="uk-UA" sz="4500" dirty="0" smtClean="0">
                <a:solidFill>
                  <a:srgbClr val="435422"/>
                </a:solidFill>
              </a:rPr>
              <a:t>, </a:t>
            </a:r>
            <a:r>
              <a:rPr lang="en-US" sz="4500" dirty="0" smtClean="0">
                <a:solidFill>
                  <a:srgbClr val="435422"/>
                </a:solidFill>
              </a:rPr>
              <a:t>Scopus</a:t>
            </a:r>
            <a:r>
              <a:rPr lang="uk-UA" sz="4500" dirty="0" smtClean="0">
                <a:solidFill>
                  <a:srgbClr val="435422"/>
                </a:solidFill>
              </a:rPr>
              <a:t> </a:t>
            </a:r>
            <a:r>
              <a:rPr lang="en-US" sz="4500" dirty="0">
                <a:solidFill>
                  <a:srgbClr val="435422"/>
                </a:solidFill>
              </a:rPr>
              <a:t> </a:t>
            </a:r>
            <a:r>
              <a:rPr lang="en-US" sz="4500" dirty="0" smtClean="0">
                <a:solidFill>
                  <a:srgbClr val="435422"/>
                </a:solidFill>
              </a:rPr>
              <a:t>ID, </a:t>
            </a:r>
            <a:r>
              <a:rPr lang="en-US" sz="4500" dirty="0">
                <a:solidFill>
                  <a:srgbClr val="435422"/>
                </a:solidFill>
              </a:rPr>
              <a:t>Researcher </a:t>
            </a:r>
            <a:r>
              <a:rPr lang="en-US" sz="4500" dirty="0" smtClean="0">
                <a:solidFill>
                  <a:srgbClr val="435422"/>
                </a:solidFill>
              </a:rPr>
              <a:t>ID</a:t>
            </a:r>
            <a:r>
              <a:rPr lang="uk-UA" sz="4500" dirty="0" smtClean="0">
                <a:solidFill>
                  <a:srgbClr val="435422"/>
                </a:solidFill>
              </a:rPr>
              <a:t> для </a:t>
            </a:r>
            <a:r>
              <a:rPr lang="en-US" sz="4500" dirty="0" err="1" smtClean="0">
                <a:solidFill>
                  <a:srgbClr val="435422"/>
                </a:solidFill>
              </a:rPr>
              <a:t>WoS</a:t>
            </a:r>
            <a:r>
              <a:rPr lang="en-US" sz="4500" dirty="0" smtClean="0">
                <a:solidFill>
                  <a:srgbClr val="435422"/>
                </a:solidFill>
              </a:rPr>
              <a:t>,</a:t>
            </a:r>
            <a:r>
              <a:rPr lang="uk-UA" sz="4500" dirty="0" smtClean="0">
                <a:solidFill>
                  <a:srgbClr val="435422"/>
                </a:solidFill>
              </a:rPr>
              <a:t> профілі </a:t>
            </a:r>
            <a:r>
              <a:rPr lang="uk-UA" sz="4500" dirty="0">
                <a:solidFill>
                  <a:srgbClr val="435422"/>
                </a:solidFill>
              </a:rPr>
              <a:t>у </a:t>
            </a:r>
            <a:r>
              <a:rPr lang="en-US" sz="4500" dirty="0">
                <a:solidFill>
                  <a:srgbClr val="435422"/>
                </a:solidFill>
              </a:rPr>
              <a:t>Google </a:t>
            </a:r>
            <a:r>
              <a:rPr lang="en-US" sz="4500" dirty="0" smtClean="0">
                <a:solidFill>
                  <a:srgbClr val="435422"/>
                </a:solidFill>
              </a:rPr>
              <a:t>Scholar</a:t>
            </a:r>
            <a:r>
              <a:rPr lang="uk-UA" sz="4500" dirty="0" smtClean="0">
                <a:solidFill>
                  <a:srgbClr val="435422"/>
                </a:solidFill>
              </a:rPr>
              <a:t> тощо</a:t>
            </a:r>
            <a:r>
              <a:rPr lang="uk-UA" sz="4500" dirty="0">
                <a:solidFill>
                  <a:srgbClr val="435422"/>
                </a:solidFill>
              </a:rPr>
              <a:t>); є) Інтеграція публікацій </a:t>
            </a:r>
            <a:r>
              <a:rPr lang="uk-UA" sz="4500" dirty="0" smtClean="0">
                <a:solidFill>
                  <a:srgbClr val="435422"/>
                </a:solidFill>
              </a:rPr>
              <a:t>з міжнародними </a:t>
            </a:r>
            <a:r>
              <a:rPr lang="uk-UA" sz="4500" dirty="0" smtClean="0">
                <a:solidFill>
                  <a:srgbClr val="435422"/>
                </a:solidFill>
              </a:rPr>
              <a:t>системами до </a:t>
            </a:r>
            <a:r>
              <a:rPr lang="en-US" sz="4500" dirty="0" err="1" smtClean="0">
                <a:solidFill>
                  <a:srgbClr val="435422"/>
                </a:solidFill>
              </a:rPr>
              <a:t>Zenodo</a:t>
            </a:r>
            <a:r>
              <a:rPr lang="uk-UA" sz="4500" dirty="0" smtClean="0">
                <a:solidFill>
                  <a:srgbClr val="435422"/>
                </a:solidFill>
              </a:rPr>
              <a:t>,</a:t>
            </a:r>
            <a:r>
              <a:rPr lang="en-US" sz="4500" dirty="0" smtClean="0">
                <a:solidFill>
                  <a:srgbClr val="435422"/>
                </a:solidFill>
              </a:rPr>
              <a:t> OERSI,</a:t>
            </a:r>
            <a:r>
              <a:rPr lang="uk-UA" sz="4500" dirty="0" smtClean="0">
                <a:solidFill>
                  <a:srgbClr val="435422"/>
                </a:solidFill>
              </a:rPr>
              <a:t> </a:t>
            </a:r>
            <a:r>
              <a:rPr lang="en-US" sz="4500" dirty="0" smtClean="0">
                <a:solidFill>
                  <a:srgbClr val="435422"/>
                </a:solidFill>
              </a:rPr>
              <a:t>DOAJ</a:t>
            </a:r>
            <a:r>
              <a:rPr lang="uk-UA" sz="4500" dirty="0" smtClean="0">
                <a:solidFill>
                  <a:srgbClr val="435422"/>
                </a:solidFill>
              </a:rPr>
              <a:t>, </a:t>
            </a:r>
            <a:r>
              <a:rPr lang="en-US" sz="4500" dirty="0" smtClean="0">
                <a:solidFill>
                  <a:srgbClr val="435422"/>
                </a:solidFill>
              </a:rPr>
              <a:t>DOAB</a:t>
            </a:r>
            <a:r>
              <a:rPr lang="uk-UA" sz="4500" dirty="0" smtClean="0">
                <a:solidFill>
                  <a:srgbClr val="435422"/>
                </a:solidFill>
              </a:rPr>
              <a:t> тощо.</a:t>
            </a:r>
            <a:endParaRPr lang="ru-RU" sz="4500" dirty="0" smtClean="0">
              <a:solidFill>
                <a:srgbClr val="435422"/>
              </a:solidFill>
            </a:endParaRPr>
          </a:p>
          <a:p>
            <a:r>
              <a:rPr lang="ru-RU" sz="4500" dirty="0" err="1" smtClean="0"/>
              <a:t>Тобто</a:t>
            </a:r>
            <a:r>
              <a:rPr lang="ru-RU" sz="4500" dirty="0" smtClean="0"/>
              <a:t> </a:t>
            </a:r>
            <a:r>
              <a:rPr lang="ru-RU" sz="4500" b="1" dirty="0">
                <a:solidFill>
                  <a:srgbClr val="002060"/>
                </a:solidFill>
              </a:rPr>
              <a:t>роль </a:t>
            </a:r>
            <a:r>
              <a:rPr lang="ru-RU" sz="4500" b="1" dirty="0" err="1">
                <a:solidFill>
                  <a:srgbClr val="002060"/>
                </a:solidFill>
              </a:rPr>
              <a:t>бібліотеки</a:t>
            </a:r>
            <a:r>
              <a:rPr lang="ru-RU" sz="4500" b="1" dirty="0">
                <a:solidFill>
                  <a:srgbClr val="002060"/>
                </a:solidFill>
              </a:rPr>
              <a:t> ЗВО особливо </a:t>
            </a:r>
            <a:r>
              <a:rPr lang="ru-RU" sz="4500" b="1" dirty="0" err="1">
                <a:solidFill>
                  <a:srgbClr val="002060"/>
                </a:solidFill>
              </a:rPr>
              <a:t>чітко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сфокусувалась</a:t>
            </a:r>
            <a:r>
              <a:rPr lang="ru-RU" sz="4500" b="1" dirty="0">
                <a:solidFill>
                  <a:srgbClr val="002060"/>
                </a:solidFill>
              </a:rPr>
              <a:t> на </a:t>
            </a:r>
            <a:r>
              <a:rPr lang="ru-RU" sz="4500" b="1" dirty="0" err="1">
                <a:solidFill>
                  <a:srgbClr val="002060"/>
                </a:solidFill>
              </a:rPr>
              <a:t>забезпеченні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якісними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електронними</a:t>
            </a:r>
            <a:r>
              <a:rPr lang="ru-RU" sz="4500" b="1" dirty="0">
                <a:solidFill>
                  <a:srgbClr val="002060"/>
                </a:solidFill>
              </a:rPr>
              <a:t> ресурсами та </a:t>
            </a:r>
            <a:r>
              <a:rPr lang="ru-RU" sz="4500" b="1" dirty="0" err="1">
                <a:solidFill>
                  <a:srgbClr val="002060"/>
                </a:solidFill>
              </a:rPr>
              <a:t>цифровими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послугами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всіх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учасників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освітнього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процесу</a:t>
            </a:r>
            <a:r>
              <a:rPr lang="ru-RU" sz="4500" b="1" dirty="0">
                <a:solidFill>
                  <a:srgbClr val="002060"/>
                </a:solidFill>
              </a:rPr>
              <a:t> та </a:t>
            </a:r>
            <a:r>
              <a:rPr lang="ru-RU" sz="4500" b="1" dirty="0" err="1">
                <a:solidFill>
                  <a:srgbClr val="002060"/>
                </a:solidFill>
              </a:rPr>
              <a:t>наукових</a:t>
            </a:r>
            <a:r>
              <a:rPr lang="ru-RU" sz="4500" b="1" dirty="0">
                <a:solidFill>
                  <a:srgbClr val="002060"/>
                </a:solidFill>
              </a:rPr>
              <a:t> </a:t>
            </a:r>
            <a:r>
              <a:rPr lang="ru-RU" sz="4500" b="1" dirty="0" err="1">
                <a:solidFill>
                  <a:srgbClr val="002060"/>
                </a:solidFill>
              </a:rPr>
              <a:t>досліджень</a:t>
            </a:r>
            <a:r>
              <a:rPr lang="ru-RU" sz="4500" dirty="0"/>
              <a:t> </a:t>
            </a:r>
            <a:r>
              <a:rPr lang="ru-RU" sz="4500" dirty="0" err="1"/>
              <a:t>завдяки</a:t>
            </a:r>
            <a:r>
              <a:rPr lang="ru-RU" sz="4500" dirty="0"/>
              <a:t> </a:t>
            </a:r>
            <a:r>
              <a:rPr lang="ru-RU" sz="4500" dirty="0" err="1"/>
              <a:t>використанню</a:t>
            </a:r>
            <a:r>
              <a:rPr lang="ru-RU" sz="4500" dirty="0"/>
              <a:t> </a:t>
            </a:r>
            <a:r>
              <a:rPr lang="ru-RU" sz="4500" dirty="0" err="1"/>
              <a:t>сучасних</a:t>
            </a:r>
            <a:r>
              <a:rPr lang="ru-RU" sz="4500" dirty="0"/>
              <a:t> </a:t>
            </a:r>
            <a:r>
              <a:rPr lang="ru-RU" sz="4500" dirty="0" err="1"/>
              <a:t>інформаційно-комунікаційних</a:t>
            </a:r>
            <a:r>
              <a:rPr lang="ru-RU" sz="4500" dirty="0"/>
              <a:t> </a:t>
            </a:r>
            <a:r>
              <a:rPr lang="ru-RU" sz="4500" dirty="0" err="1"/>
              <a:t>технологій</a:t>
            </a:r>
            <a:r>
              <a:rPr lang="ru-RU" sz="4500" dirty="0"/>
              <a:t>. </a:t>
            </a:r>
            <a:r>
              <a:rPr lang="ru-RU" sz="4500" dirty="0" err="1"/>
              <a:t>Відповідно</a:t>
            </a:r>
            <a:r>
              <a:rPr lang="ru-RU" sz="4500" dirty="0"/>
              <a:t>, </a:t>
            </a:r>
            <a:r>
              <a:rPr lang="ru-RU" sz="4500" dirty="0" err="1"/>
              <a:t>інтеграція</a:t>
            </a:r>
            <a:r>
              <a:rPr lang="ru-RU" sz="4500" dirty="0"/>
              <a:t> </a:t>
            </a:r>
            <a:r>
              <a:rPr lang="ru-RU" sz="4500" dirty="0" err="1"/>
              <a:t>бібліотек</a:t>
            </a:r>
            <a:r>
              <a:rPr lang="ru-RU" sz="4500" dirty="0"/>
              <a:t> у </a:t>
            </a:r>
            <a:r>
              <a:rPr lang="ru-RU" sz="4500" dirty="0" err="1"/>
              <a:t>міжнародний</a:t>
            </a:r>
            <a:r>
              <a:rPr lang="ru-RU" sz="4500" dirty="0"/>
              <a:t> </a:t>
            </a:r>
            <a:r>
              <a:rPr lang="ru-RU" sz="4500" dirty="0" err="1"/>
              <a:t>освітній</a:t>
            </a:r>
            <a:r>
              <a:rPr lang="ru-RU" sz="4500" dirty="0"/>
              <a:t> і </a:t>
            </a:r>
            <a:r>
              <a:rPr lang="ru-RU" sz="4500" dirty="0" err="1"/>
              <a:t>науковий</a:t>
            </a:r>
            <a:r>
              <a:rPr lang="ru-RU" sz="4500" dirty="0"/>
              <a:t> </a:t>
            </a:r>
            <a:r>
              <a:rPr lang="ru-RU" sz="4500" dirty="0" err="1"/>
              <a:t>простори</a:t>
            </a:r>
            <a:r>
              <a:rPr lang="ru-RU" sz="4500" dirty="0"/>
              <a:t>, як </a:t>
            </a:r>
            <a:r>
              <a:rPr lang="ru-RU" sz="4500" dirty="0" err="1"/>
              <a:t>процес</a:t>
            </a:r>
            <a:r>
              <a:rPr lang="ru-RU" sz="4500" dirty="0"/>
              <a:t> </a:t>
            </a:r>
            <a:r>
              <a:rPr lang="ru-RU" sz="4500" dirty="0" err="1"/>
              <a:t>взаємозближення</a:t>
            </a:r>
            <a:r>
              <a:rPr lang="ru-RU" sz="4500" dirty="0"/>
              <a:t> і </a:t>
            </a:r>
            <a:r>
              <a:rPr lang="ru-RU" sz="4500" dirty="0" err="1"/>
              <a:t>взаємодії</a:t>
            </a:r>
            <a:r>
              <a:rPr lang="ru-RU" sz="4500" dirty="0"/>
              <a:t>, </a:t>
            </a:r>
            <a:r>
              <a:rPr lang="ru-RU" sz="4500" dirty="0" err="1"/>
              <a:t>може</a:t>
            </a:r>
            <a:r>
              <a:rPr lang="ru-RU" sz="4500" dirty="0"/>
              <a:t> </a:t>
            </a:r>
            <a:r>
              <a:rPr lang="ru-RU" sz="4500" dirty="0" err="1"/>
              <a:t>відбуватись</a:t>
            </a:r>
            <a:r>
              <a:rPr lang="ru-RU" sz="4500" dirty="0"/>
              <a:t> </a:t>
            </a:r>
            <a:r>
              <a:rPr lang="ru-RU" sz="4500" dirty="0" err="1"/>
              <a:t>саме</a:t>
            </a:r>
            <a:r>
              <a:rPr lang="ru-RU" sz="4500" dirty="0"/>
              <a:t> з </a:t>
            </a:r>
            <a:r>
              <a:rPr lang="ru-RU" sz="4500" dirty="0" err="1"/>
              <a:t>урахуванням</a:t>
            </a:r>
            <a:r>
              <a:rPr lang="ru-RU" sz="4500" dirty="0"/>
              <a:t> </a:t>
            </a:r>
            <a:r>
              <a:rPr lang="ru-RU" sz="4500" dirty="0" err="1"/>
              <a:t>цього</a:t>
            </a:r>
            <a:r>
              <a:rPr lang="ru-RU" sz="4500" dirty="0"/>
              <a:t> фокусу. </a:t>
            </a:r>
            <a:r>
              <a:rPr lang="ru-RU" sz="4500" dirty="0" smtClean="0"/>
              <a:t> </a:t>
            </a:r>
            <a:r>
              <a:rPr lang="ru-RU" sz="4500" i="1" dirty="0" smtClean="0"/>
              <a:t>(Колесникова Т.О., 2024)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2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01006"/>
          </a:xfrm>
        </p:spPr>
        <p:txBody>
          <a:bodyPr>
            <a:noAutofit/>
          </a:bodyPr>
          <a:lstStyle/>
          <a:p>
            <a:r>
              <a:rPr lang="ru-RU" sz="3000" b="1" dirty="0" err="1">
                <a:solidFill>
                  <a:srgbClr val="002060"/>
                </a:solidFill>
              </a:rPr>
              <a:t>Сучасний</a:t>
            </a:r>
            <a:r>
              <a:rPr lang="ru-RU" sz="3000" b="1" dirty="0">
                <a:solidFill>
                  <a:srgbClr val="002060"/>
                </a:solidFill>
              </a:rPr>
              <a:t> стан </a:t>
            </a:r>
            <a:r>
              <a:rPr lang="ru-RU" sz="3000" b="1" dirty="0" err="1">
                <a:solidFill>
                  <a:srgbClr val="002060"/>
                </a:solidFill>
              </a:rPr>
              <a:t>впровадження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 err="1">
                <a:solidFill>
                  <a:srgbClr val="002060"/>
                </a:solidFill>
              </a:rPr>
              <a:t>відкритої</a:t>
            </a:r>
            <a:r>
              <a:rPr lang="ru-RU" sz="3000" b="1" dirty="0">
                <a:solidFill>
                  <a:srgbClr val="002060"/>
                </a:solidFill>
              </a:rPr>
              <a:t> науки в </a:t>
            </a:r>
            <a:r>
              <a:rPr lang="ru-RU" sz="3000" b="1" dirty="0" err="1">
                <a:solidFill>
                  <a:srgbClr val="002060"/>
                </a:solidFill>
              </a:rPr>
              <a:t>Українському</a:t>
            </a:r>
            <a:r>
              <a:rPr lang="ru-RU" sz="3000" b="1" dirty="0">
                <a:solidFill>
                  <a:srgbClr val="002060"/>
                </a:solidFill>
              </a:rPr>
              <a:t> державному </a:t>
            </a:r>
            <a:r>
              <a:rPr lang="ru-RU" sz="3000" b="1" dirty="0" err="1">
                <a:solidFill>
                  <a:srgbClr val="002060"/>
                </a:solidFill>
              </a:rPr>
              <a:t>університеті</a:t>
            </a:r>
            <a:r>
              <a:rPr lang="ru-RU" sz="3000" b="1" dirty="0">
                <a:solidFill>
                  <a:srgbClr val="002060"/>
                </a:solidFill>
              </a:rPr>
              <a:t> науки і </a:t>
            </a:r>
            <a:r>
              <a:rPr lang="ru-RU" sz="3000" b="1" dirty="0" err="1">
                <a:solidFill>
                  <a:srgbClr val="002060"/>
                </a:solidFill>
              </a:rPr>
              <a:t>технологій</a:t>
            </a:r>
            <a:r>
              <a:rPr lang="ru-RU" sz="3000" b="1" dirty="0">
                <a:solidFill>
                  <a:srgbClr val="002060"/>
                </a:solidFill>
              </a:rPr>
              <a:t> (УДУНТ)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1.</a:t>
            </a:r>
            <a:r>
              <a:rPr lang="ru-RU" dirty="0"/>
              <a:t>	</a:t>
            </a:r>
            <a:r>
              <a:rPr lang="ru-RU" sz="3800" b="1" dirty="0" err="1" smtClean="0">
                <a:solidFill>
                  <a:srgbClr val="435422"/>
                </a:solidFill>
              </a:rPr>
              <a:t>Наявність</a:t>
            </a:r>
            <a:r>
              <a:rPr lang="ru-RU" sz="3800" b="1" dirty="0" smtClean="0">
                <a:solidFill>
                  <a:srgbClr val="435422"/>
                </a:solidFill>
              </a:rPr>
              <a:t> </a:t>
            </a:r>
            <a:r>
              <a:rPr lang="ru-RU" sz="3800" b="1" dirty="0" err="1">
                <a:solidFill>
                  <a:srgbClr val="435422"/>
                </a:solidFill>
              </a:rPr>
              <a:t>відповідної</a:t>
            </a:r>
            <a:r>
              <a:rPr lang="ru-RU" sz="3800" b="1" dirty="0">
                <a:solidFill>
                  <a:srgbClr val="435422"/>
                </a:solidFill>
              </a:rPr>
              <a:t> </a:t>
            </a:r>
            <a:r>
              <a:rPr lang="ru-RU" sz="3800" b="1" dirty="0" err="1">
                <a:solidFill>
                  <a:srgbClr val="435422"/>
                </a:solidFill>
              </a:rPr>
              <a:t>інфраструктури</a:t>
            </a:r>
            <a:r>
              <a:rPr lang="ru-RU" dirty="0">
                <a:solidFill>
                  <a:srgbClr val="435422"/>
                </a:solidFill>
              </a:rPr>
              <a:t>, </a:t>
            </a:r>
            <a:r>
              <a:rPr lang="ru-RU" dirty="0"/>
              <a:t>яка </a:t>
            </a:r>
            <a:r>
              <a:rPr lang="ru-RU" dirty="0" err="1"/>
              <a:t>включає</a:t>
            </a:r>
            <a:r>
              <a:rPr lang="ru-RU" dirty="0"/>
              <a:t>: </a:t>
            </a:r>
          </a:p>
          <a:p>
            <a:r>
              <a:rPr lang="ru-RU" dirty="0">
                <a:solidFill>
                  <a:srgbClr val="C00000"/>
                </a:solidFill>
              </a:rPr>
              <a:t>• </a:t>
            </a:r>
            <a:r>
              <a:rPr lang="ru-RU" b="1" dirty="0">
                <a:solidFill>
                  <a:srgbClr val="C00000"/>
                </a:solidFill>
              </a:rPr>
              <a:t>Репозитарій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/>
              <a:t>академічних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(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повнотекстовий</a:t>
            </a:r>
            <a:r>
              <a:rPr lang="ru-RU" dirty="0"/>
              <a:t> </a:t>
            </a:r>
            <a:r>
              <a:rPr lang="ru-RU" dirty="0" err="1"/>
              <a:t>цифровий</a:t>
            </a:r>
            <a:r>
              <a:rPr lang="ru-RU" dirty="0"/>
              <a:t> </a:t>
            </a:r>
            <a:r>
              <a:rPr lang="ru-RU" dirty="0" err="1"/>
              <a:t>архів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) </a:t>
            </a:r>
            <a:r>
              <a:rPr lang="en-US" dirty="0"/>
              <a:t>CRUST, Common Repository of the University of Science and Technologies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crust.ust.edu.ua/home</a:t>
            </a:r>
            <a:r>
              <a:rPr lang="uk-UA" dirty="0" smtClean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• </a:t>
            </a:r>
            <a:r>
              <a:rPr lang="ru-RU" b="1" dirty="0" err="1">
                <a:solidFill>
                  <a:srgbClr val="C00000"/>
                </a:solidFill>
              </a:rPr>
              <a:t>Університет</a:t>
            </a:r>
            <a:r>
              <a:rPr lang="ru-RU" b="1" dirty="0">
                <a:solidFill>
                  <a:srgbClr val="C00000"/>
                </a:solidFill>
              </a:rPr>
              <a:t> є </a:t>
            </a:r>
            <a:r>
              <a:rPr lang="ru-RU" b="1" dirty="0" err="1">
                <a:solidFill>
                  <a:srgbClr val="C00000"/>
                </a:solidFill>
              </a:rPr>
              <a:t>засновником</a:t>
            </a:r>
            <a:r>
              <a:rPr lang="ru-RU" b="1" dirty="0">
                <a:solidFill>
                  <a:srgbClr val="C00000"/>
                </a:solidFill>
              </a:rPr>
              <a:t> 18 </a:t>
            </a:r>
            <a:r>
              <a:rPr lang="ru-RU" b="1" dirty="0" err="1">
                <a:solidFill>
                  <a:srgbClr val="C00000"/>
                </a:solidFill>
              </a:rPr>
              <a:t>періодичних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видань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є </a:t>
            </a:r>
            <a:r>
              <a:rPr lang="ru-RU" b="1" dirty="0"/>
              <a:t>журналами </a:t>
            </a:r>
            <a:r>
              <a:rPr lang="ru-RU" b="1" dirty="0" err="1"/>
              <a:t>Відкритого</a:t>
            </a:r>
            <a:r>
              <a:rPr lang="ru-RU" b="1" dirty="0"/>
              <a:t> доступу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://ust.edu.ua/nauka/naukovi-vydannya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r>
              <a:rPr lang="en-US" dirty="0"/>
              <a:t>-	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 </a:t>
            </a:r>
            <a:r>
              <a:rPr lang="ru-RU" dirty="0" err="1"/>
              <a:t>розміщено</a:t>
            </a:r>
            <a:r>
              <a:rPr lang="ru-RU" dirty="0"/>
              <a:t> на </a:t>
            </a:r>
            <a:r>
              <a:rPr lang="ru-RU" dirty="0" err="1"/>
              <a:t>платформі</a:t>
            </a:r>
            <a:r>
              <a:rPr lang="ru-RU" dirty="0"/>
              <a:t> </a:t>
            </a:r>
            <a:r>
              <a:rPr lang="en-US" b="1" dirty="0"/>
              <a:t>Open Journal Systems</a:t>
            </a:r>
          </a:p>
          <a:p>
            <a:r>
              <a:rPr lang="en-US" dirty="0"/>
              <a:t>-	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журнали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en-US" b="1" dirty="0"/>
              <a:t>DOI</a:t>
            </a:r>
            <a:r>
              <a:rPr lang="en-US" dirty="0"/>
              <a:t>. </a:t>
            </a:r>
            <a:r>
              <a:rPr lang="ru-RU" dirty="0" err="1"/>
              <a:t>Анотації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метаданих</a:t>
            </a:r>
            <a:r>
              <a:rPr lang="ru-RU" dirty="0"/>
              <a:t> (</a:t>
            </a:r>
            <a:r>
              <a:rPr lang="en-US" dirty="0"/>
              <a:t>Initiative for Open Abstracts) </a:t>
            </a:r>
            <a:r>
              <a:rPr lang="ru-RU" dirty="0"/>
              <a:t>для </a:t>
            </a:r>
            <a:r>
              <a:rPr lang="en-US" dirty="0"/>
              <a:t>DOI, </a:t>
            </a: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b="1" dirty="0"/>
              <a:t>списки </a:t>
            </a:r>
            <a:r>
              <a:rPr lang="ru-RU" b="1" dirty="0" err="1"/>
              <a:t>використаних</a:t>
            </a:r>
            <a:r>
              <a:rPr lang="ru-RU" b="1" dirty="0"/>
              <a:t> </a:t>
            </a:r>
            <a:r>
              <a:rPr lang="ru-RU" b="1" dirty="0" err="1"/>
              <a:t>джерел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en-US" dirty="0"/>
              <a:t>Initiative for Open Citations, I4OC)  </a:t>
            </a:r>
            <a:r>
              <a:rPr lang="ru-RU" dirty="0" err="1"/>
              <a:t>передаються</a:t>
            </a:r>
            <a:r>
              <a:rPr lang="ru-RU" dirty="0"/>
              <a:t> до </a:t>
            </a:r>
            <a:r>
              <a:rPr lang="en-US" b="1" dirty="0" err="1"/>
              <a:t>Crossref</a:t>
            </a:r>
            <a:r>
              <a:rPr lang="en-US" b="1" dirty="0"/>
              <a:t>.</a:t>
            </a:r>
            <a:r>
              <a:rPr lang="en-US" dirty="0"/>
              <a:t> </a:t>
            </a:r>
          </a:p>
          <a:p>
            <a:r>
              <a:rPr lang="en-US" dirty="0"/>
              <a:t>-	</a:t>
            </a:r>
            <a:r>
              <a:rPr lang="ru-RU" dirty="0"/>
              <a:t>Три </a:t>
            </a:r>
            <a:r>
              <a:rPr lang="ru-RU" dirty="0" err="1"/>
              <a:t>журнали</a:t>
            </a:r>
            <a:r>
              <a:rPr lang="ru-RU" dirty="0"/>
              <a:t> УДУНТ </a:t>
            </a:r>
            <a:r>
              <a:rPr lang="ru-RU" dirty="0" err="1"/>
              <a:t>індексуються</a:t>
            </a:r>
            <a:r>
              <a:rPr lang="ru-RU" dirty="0"/>
              <a:t> в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наукометричних</a:t>
            </a:r>
            <a:r>
              <a:rPr lang="ru-RU" dirty="0"/>
              <a:t> системах </a:t>
            </a:r>
            <a:r>
              <a:rPr lang="en-US" b="1" dirty="0"/>
              <a:t>Scopus </a:t>
            </a:r>
            <a:r>
              <a:rPr lang="uk-UA" b="1" dirty="0" smtClean="0"/>
              <a:t>, </a:t>
            </a:r>
            <a:r>
              <a:rPr lang="en-US" b="1" dirty="0" smtClean="0"/>
              <a:t>Web </a:t>
            </a:r>
            <a:r>
              <a:rPr lang="en-US" b="1" dirty="0"/>
              <a:t>of Science</a:t>
            </a:r>
            <a:r>
              <a:rPr lang="en-US" dirty="0"/>
              <a:t> CC; </a:t>
            </a:r>
            <a:r>
              <a:rPr lang="ru-RU" dirty="0" err="1"/>
              <a:t>частина</a:t>
            </a:r>
            <a:r>
              <a:rPr lang="ru-RU" dirty="0"/>
              <a:t> – в </a:t>
            </a:r>
            <a:r>
              <a:rPr lang="en-US" dirty="0"/>
              <a:t>Index Copernicus (IC)</a:t>
            </a:r>
          </a:p>
          <a:p>
            <a:r>
              <a:rPr lang="en-US" dirty="0"/>
              <a:t>-	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і </a:t>
            </a:r>
            <a:r>
              <a:rPr lang="ru-RU" dirty="0" err="1"/>
              <a:t>доступності</a:t>
            </a:r>
            <a:r>
              <a:rPr lang="ru-RU" dirty="0"/>
              <a:t> </a:t>
            </a:r>
            <a:r>
              <a:rPr lang="ru-RU" dirty="0" err="1"/>
              <a:t>архівує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випусків</a:t>
            </a:r>
            <a:r>
              <a:rPr lang="ru-RU" dirty="0"/>
              <a:t> до </a:t>
            </a:r>
            <a:r>
              <a:rPr lang="en-US" b="1" dirty="0" err="1"/>
              <a:t>Zenodo</a:t>
            </a:r>
            <a:r>
              <a:rPr lang="en-US" dirty="0"/>
              <a:t>, </a:t>
            </a:r>
            <a:r>
              <a:rPr lang="ru-RU" dirty="0" err="1"/>
              <a:t>універсального</a:t>
            </a:r>
            <a:r>
              <a:rPr lang="ru-RU" dirty="0"/>
              <a:t> </a:t>
            </a:r>
            <a:r>
              <a:rPr lang="ru-RU" dirty="0" err="1"/>
              <a:t>репозитарію</a:t>
            </a:r>
            <a:r>
              <a:rPr lang="ru-RU" dirty="0"/>
              <a:t> з </a:t>
            </a:r>
            <a:r>
              <a:rPr lang="ru-RU" dirty="0" err="1"/>
              <a:t>відкритим</a:t>
            </a:r>
            <a:r>
              <a:rPr lang="ru-RU" dirty="0"/>
              <a:t> доступом, </a:t>
            </a:r>
            <a:r>
              <a:rPr lang="ru-RU" dirty="0" err="1"/>
              <a:t>розробленого</a:t>
            </a:r>
            <a:r>
              <a:rPr lang="ru-RU" dirty="0"/>
              <a:t> в рамках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dirty="0" err="1"/>
              <a:t>OpenAIRE</a:t>
            </a:r>
            <a:r>
              <a:rPr lang="en-US" dirty="0"/>
              <a:t>  </a:t>
            </a:r>
            <a:r>
              <a:rPr lang="ru-RU" dirty="0"/>
              <a:t>та </a:t>
            </a:r>
            <a:r>
              <a:rPr lang="ru-RU" dirty="0" err="1"/>
              <a:t>керованого</a:t>
            </a:r>
            <a:r>
              <a:rPr lang="ru-RU" dirty="0"/>
              <a:t> </a:t>
            </a:r>
            <a:r>
              <a:rPr lang="ru-RU" dirty="0" smtClean="0"/>
              <a:t>ЦЕРН</a:t>
            </a:r>
            <a:r>
              <a:rPr lang="en-US" dirty="0" smtClean="0"/>
              <a:t>, </a:t>
            </a: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для цифрового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 </a:t>
            </a:r>
            <a:r>
              <a:rPr lang="en-US" dirty="0"/>
              <a:t>OJS – </a:t>
            </a:r>
            <a:r>
              <a:rPr lang="ru-RU" dirty="0"/>
              <a:t>до </a:t>
            </a:r>
            <a:r>
              <a:rPr lang="en-US" b="1" dirty="0"/>
              <a:t>PKP Preservation Network </a:t>
            </a:r>
            <a:r>
              <a:rPr lang="en-US" dirty="0"/>
              <a:t>(PKP PN), </a:t>
            </a:r>
            <a:r>
              <a:rPr lang="ru-RU" dirty="0" err="1"/>
              <a:t>архівного</a:t>
            </a:r>
            <a:r>
              <a:rPr lang="ru-RU" dirty="0"/>
              <a:t> </a:t>
            </a:r>
            <a:r>
              <a:rPr lang="ru-RU" dirty="0" err="1"/>
              <a:t>сховища</a:t>
            </a:r>
            <a:r>
              <a:rPr lang="ru-RU" dirty="0"/>
              <a:t> </a:t>
            </a:r>
            <a:r>
              <a:rPr lang="en-US" dirty="0"/>
              <a:t>Public Knowledge </a:t>
            </a:r>
            <a:r>
              <a:rPr lang="en-US" dirty="0" smtClean="0"/>
              <a:t>Project. </a:t>
            </a:r>
            <a:endParaRPr lang="en-US" dirty="0"/>
          </a:p>
          <a:p>
            <a:r>
              <a:rPr lang="en-US" dirty="0"/>
              <a:t>-	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видань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реєстрацію</a:t>
            </a:r>
            <a:r>
              <a:rPr lang="ru-RU" dirty="0"/>
              <a:t> в </a:t>
            </a:r>
            <a:r>
              <a:rPr lang="ru-RU" b="1" dirty="0" err="1"/>
              <a:t>Директорії</a:t>
            </a:r>
            <a:r>
              <a:rPr lang="ru-RU" b="1" dirty="0"/>
              <a:t> </a:t>
            </a:r>
            <a:r>
              <a:rPr lang="ru-RU" b="1" dirty="0" err="1"/>
              <a:t>журналів</a:t>
            </a:r>
            <a:r>
              <a:rPr lang="ru-RU" b="1" dirty="0"/>
              <a:t> </a:t>
            </a:r>
            <a:r>
              <a:rPr lang="ru-RU" b="1" dirty="0" err="1"/>
              <a:t>відкритого</a:t>
            </a:r>
            <a:r>
              <a:rPr lang="ru-RU" b="1" dirty="0"/>
              <a:t> доступу (</a:t>
            </a:r>
            <a:r>
              <a:rPr lang="en-US" b="1" dirty="0"/>
              <a:t>DOAJ)</a:t>
            </a:r>
          </a:p>
          <a:p>
            <a:r>
              <a:rPr lang="en-US" dirty="0"/>
              <a:t>-	</a:t>
            </a:r>
            <a:r>
              <a:rPr lang="ru-RU" dirty="0"/>
              <a:t>Система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конференцій</a:t>
            </a:r>
            <a:r>
              <a:rPr lang="ru-RU" dirty="0"/>
              <a:t> </a:t>
            </a:r>
            <a:r>
              <a:rPr lang="en-US" b="1" dirty="0"/>
              <a:t>Open Conference System </a:t>
            </a:r>
            <a:r>
              <a:rPr lang="en-US" dirty="0"/>
              <a:t>(OCS) http://conflib.diit.edu.ua/ </a:t>
            </a:r>
          </a:p>
          <a:p>
            <a:r>
              <a:rPr lang="en-US" b="1" dirty="0">
                <a:solidFill>
                  <a:srgbClr val="C00000"/>
                </a:solidFill>
              </a:rPr>
              <a:t>• </a:t>
            </a:r>
            <a:r>
              <a:rPr lang="ru-RU" b="1" dirty="0" err="1">
                <a:solidFill>
                  <a:srgbClr val="C00000"/>
                </a:solidFill>
              </a:rPr>
              <a:t>Університет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має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Цифрове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видавництво</a:t>
            </a:r>
            <a:r>
              <a:rPr lang="ru-RU" b="1" dirty="0">
                <a:solidFill>
                  <a:srgbClr val="C00000"/>
                </a:solidFill>
              </a:rPr>
              <a:t> книг </a:t>
            </a:r>
            <a:r>
              <a:rPr lang="ru-RU" b="1" dirty="0" err="1">
                <a:solidFill>
                  <a:srgbClr val="C00000"/>
                </a:solidFill>
              </a:rPr>
              <a:t>відкритого</a:t>
            </a:r>
            <a:r>
              <a:rPr lang="ru-RU" b="1" dirty="0">
                <a:solidFill>
                  <a:srgbClr val="C00000"/>
                </a:solidFill>
              </a:rPr>
              <a:t> доступу </a:t>
            </a: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e-book.ust.edu.ua/index</a:t>
            </a:r>
            <a:r>
              <a:rPr lang="uk-UA" dirty="0" smtClean="0"/>
              <a:t> </a:t>
            </a:r>
            <a:r>
              <a:rPr lang="en-US" dirty="0" smtClean="0"/>
              <a:t>, </a:t>
            </a:r>
            <a:r>
              <a:rPr lang="ru-RU" dirty="0"/>
              <a:t>яке </a:t>
            </a:r>
            <a:r>
              <a:rPr lang="ru-RU" dirty="0" err="1"/>
              <a:t>адмініструється</a:t>
            </a:r>
            <a:r>
              <a:rPr lang="ru-RU" dirty="0"/>
              <a:t> </a:t>
            </a:r>
            <a:r>
              <a:rPr lang="ru-RU" dirty="0" err="1"/>
              <a:t>науковою</a:t>
            </a:r>
            <a:r>
              <a:rPr lang="ru-RU" dirty="0"/>
              <a:t> </a:t>
            </a:r>
            <a:r>
              <a:rPr lang="ru-RU" dirty="0" err="1"/>
              <a:t>бібліотекою</a:t>
            </a:r>
            <a:r>
              <a:rPr lang="ru-RU" dirty="0"/>
              <a:t> (тип </a:t>
            </a:r>
            <a:r>
              <a:rPr lang="ru-RU" dirty="0" err="1"/>
              <a:t>видавництва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– </a:t>
            </a:r>
            <a:r>
              <a:rPr lang="en-US" dirty="0">
                <a:solidFill>
                  <a:srgbClr val="C00000"/>
                </a:solidFill>
              </a:rPr>
              <a:t>New University Presses </a:t>
            </a:r>
            <a:r>
              <a:rPr lang="en-US" dirty="0"/>
              <a:t>(NUPs). </a:t>
            </a:r>
            <a:r>
              <a:rPr lang="ru-RU" dirty="0"/>
              <a:t>Платформа </a:t>
            </a:r>
            <a:r>
              <a:rPr lang="en-US" b="1" dirty="0"/>
              <a:t>Open Monograph Press </a:t>
            </a:r>
            <a:r>
              <a:rPr lang="en-US" dirty="0"/>
              <a:t>(OMP/Public Knowledge Project). </a:t>
            </a:r>
            <a:r>
              <a:rPr lang="ru-RU" dirty="0" err="1"/>
              <a:t>Всі</a:t>
            </a:r>
            <a:r>
              <a:rPr lang="ru-RU" dirty="0"/>
              <a:t> книги за </a:t>
            </a:r>
            <a:r>
              <a:rPr lang="ru-RU" dirty="0" err="1"/>
              <a:t>ліцензією</a:t>
            </a:r>
            <a:r>
              <a:rPr lang="ru-RU" dirty="0"/>
              <a:t> СС. </a:t>
            </a:r>
          </a:p>
          <a:p>
            <a:r>
              <a:rPr lang="ru-RU" dirty="0"/>
              <a:t>-	Е-книги </a:t>
            </a:r>
            <a:r>
              <a:rPr lang="ru-RU" dirty="0" err="1"/>
              <a:t>інтегровані</a:t>
            </a:r>
            <a:r>
              <a:rPr lang="ru-RU" dirty="0"/>
              <a:t> </a:t>
            </a:r>
            <a:r>
              <a:rPr lang="ru-RU" b="1" dirty="0"/>
              <a:t>до </a:t>
            </a:r>
            <a:r>
              <a:rPr lang="en-US" b="1" dirty="0" err="1"/>
              <a:t>Zenodo</a:t>
            </a:r>
            <a:r>
              <a:rPr lang="en-US" dirty="0"/>
              <a:t>, </a:t>
            </a:r>
            <a:r>
              <a:rPr lang="ru-RU" dirty="0" err="1"/>
              <a:t>універсального</a:t>
            </a:r>
            <a:r>
              <a:rPr lang="ru-RU" dirty="0"/>
              <a:t> </a:t>
            </a:r>
            <a:r>
              <a:rPr lang="ru-RU" dirty="0" err="1"/>
              <a:t>репозитарію</a:t>
            </a:r>
            <a:r>
              <a:rPr lang="ru-RU" dirty="0"/>
              <a:t> з </a:t>
            </a:r>
            <a:r>
              <a:rPr lang="ru-RU" dirty="0" err="1"/>
              <a:t>відкритим</a:t>
            </a:r>
            <a:r>
              <a:rPr lang="ru-RU" dirty="0"/>
              <a:t> доступом, </a:t>
            </a:r>
            <a:r>
              <a:rPr lang="ru-RU" dirty="0" err="1"/>
              <a:t>розробленого</a:t>
            </a:r>
            <a:r>
              <a:rPr lang="ru-RU" dirty="0"/>
              <a:t> в рамках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dirty="0" err="1"/>
              <a:t>OpenAIRE</a:t>
            </a:r>
            <a:r>
              <a:rPr lang="en-US" dirty="0"/>
              <a:t>  </a:t>
            </a:r>
            <a:r>
              <a:rPr lang="ru-RU" dirty="0"/>
              <a:t>та </a:t>
            </a:r>
            <a:r>
              <a:rPr lang="ru-RU" dirty="0" err="1"/>
              <a:t>керованого</a:t>
            </a:r>
            <a:r>
              <a:rPr lang="ru-RU" dirty="0"/>
              <a:t> ЦЕРН. </a:t>
            </a:r>
            <a:endParaRPr lang="en-US" dirty="0"/>
          </a:p>
          <a:p>
            <a:r>
              <a:rPr lang="en-US" dirty="0"/>
              <a:t>-	</a:t>
            </a:r>
            <a:r>
              <a:rPr lang="ru-RU" dirty="0"/>
              <a:t>Е-книги </a:t>
            </a:r>
            <a:r>
              <a:rPr lang="ru-RU" dirty="0" err="1"/>
              <a:t>інтегровані</a:t>
            </a:r>
            <a:r>
              <a:rPr lang="ru-RU" dirty="0"/>
              <a:t> до </a:t>
            </a:r>
            <a:r>
              <a:rPr lang="en-US" b="1" dirty="0"/>
              <a:t>OERSI</a:t>
            </a:r>
            <a:r>
              <a:rPr lang="en-US" dirty="0"/>
              <a:t> (Open Educational </a:t>
            </a:r>
            <a:r>
              <a:rPr lang="en-US" dirty="0" smtClean="0"/>
              <a:t>Resource</a:t>
            </a:r>
            <a:r>
              <a:rPr lang="uk-UA" dirty="0" smtClean="0"/>
              <a:t> </a:t>
            </a:r>
            <a:r>
              <a:rPr lang="en-US" dirty="0" smtClean="0"/>
              <a:t>s </a:t>
            </a:r>
            <a:r>
              <a:rPr lang="en-US" dirty="0"/>
              <a:t>Search Index) – </a:t>
            </a:r>
            <a:r>
              <a:rPr lang="ru-RU" dirty="0" err="1"/>
              <a:t>пошукового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6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</p:spPr>
        <p:txBody>
          <a:bodyPr>
            <a:normAutofit fontScale="90000"/>
          </a:bodyPr>
          <a:lstStyle/>
          <a:p>
            <a:r>
              <a:rPr lang="ru-RU" sz="1300" dirty="0" err="1" smtClean="0">
                <a:solidFill>
                  <a:srgbClr val="002060"/>
                </a:solidFill>
              </a:rPr>
              <a:t>Продовження</a:t>
            </a:r>
            <a:r>
              <a:rPr lang="ru-RU" sz="3000" b="1" dirty="0" smtClean="0">
                <a:solidFill>
                  <a:srgbClr val="002060"/>
                </a:solidFill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</a:rPr>
              <a:t>Сучасний</a:t>
            </a:r>
            <a:r>
              <a:rPr lang="ru-RU" sz="3000" b="1" dirty="0" smtClean="0">
                <a:solidFill>
                  <a:srgbClr val="002060"/>
                </a:solidFill>
              </a:rPr>
              <a:t> </a:t>
            </a:r>
            <a:r>
              <a:rPr lang="ru-RU" sz="3000" b="1" dirty="0">
                <a:solidFill>
                  <a:srgbClr val="002060"/>
                </a:solidFill>
              </a:rPr>
              <a:t>стан </a:t>
            </a:r>
            <a:r>
              <a:rPr lang="ru-RU" sz="3000" b="1" dirty="0" err="1">
                <a:solidFill>
                  <a:srgbClr val="002060"/>
                </a:solidFill>
              </a:rPr>
              <a:t>впровадження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 err="1">
                <a:solidFill>
                  <a:srgbClr val="002060"/>
                </a:solidFill>
              </a:rPr>
              <a:t>відкритої</a:t>
            </a:r>
            <a:r>
              <a:rPr lang="ru-RU" sz="3000" b="1" dirty="0">
                <a:solidFill>
                  <a:srgbClr val="002060"/>
                </a:solidFill>
              </a:rPr>
              <a:t> науки в </a:t>
            </a:r>
            <a:r>
              <a:rPr lang="ru-RU" sz="3000" b="1" dirty="0" err="1">
                <a:solidFill>
                  <a:srgbClr val="002060"/>
                </a:solidFill>
              </a:rPr>
              <a:t>Українському</a:t>
            </a:r>
            <a:r>
              <a:rPr lang="ru-RU" sz="3000" b="1" dirty="0">
                <a:solidFill>
                  <a:srgbClr val="002060"/>
                </a:solidFill>
              </a:rPr>
              <a:t> державному </a:t>
            </a:r>
            <a:r>
              <a:rPr lang="ru-RU" sz="3000" b="1" dirty="0" err="1">
                <a:solidFill>
                  <a:srgbClr val="002060"/>
                </a:solidFill>
              </a:rPr>
              <a:t>університеті</a:t>
            </a:r>
            <a:r>
              <a:rPr lang="ru-RU" sz="3000" b="1" dirty="0">
                <a:solidFill>
                  <a:srgbClr val="002060"/>
                </a:solidFill>
              </a:rPr>
              <a:t> науки і </a:t>
            </a:r>
            <a:r>
              <a:rPr lang="ru-RU" sz="3000" b="1" dirty="0" err="1">
                <a:solidFill>
                  <a:srgbClr val="002060"/>
                </a:solidFill>
              </a:rPr>
              <a:t>технологій</a:t>
            </a:r>
            <a:r>
              <a:rPr lang="ru-RU" sz="3000" b="1" dirty="0">
                <a:solidFill>
                  <a:srgbClr val="002060"/>
                </a:solidFill>
              </a:rPr>
              <a:t> (УДУНТ)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256584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dirty="0" smtClean="0">
                <a:solidFill>
                  <a:srgbClr val="5D7430"/>
                </a:solidFill>
              </a:rPr>
              <a:t>2. </a:t>
            </a:r>
            <a:r>
              <a:rPr lang="ru-RU" sz="4300" b="1" dirty="0" err="1" smtClean="0">
                <a:solidFill>
                  <a:srgbClr val="5D7430"/>
                </a:solidFill>
              </a:rPr>
              <a:t>Реалізація</a:t>
            </a:r>
            <a:r>
              <a:rPr lang="ru-RU" sz="4300" b="1" dirty="0" smtClean="0">
                <a:solidFill>
                  <a:srgbClr val="5D7430"/>
                </a:solidFill>
              </a:rPr>
              <a:t> </a:t>
            </a:r>
            <a:r>
              <a:rPr lang="ru-RU" sz="4300" b="1" dirty="0" err="1">
                <a:solidFill>
                  <a:srgbClr val="5D7430"/>
                </a:solidFill>
              </a:rPr>
              <a:t>принципів</a:t>
            </a:r>
            <a:r>
              <a:rPr lang="ru-RU" sz="4300" b="1" dirty="0">
                <a:solidFill>
                  <a:srgbClr val="5D7430"/>
                </a:solidFill>
              </a:rPr>
              <a:t> </a:t>
            </a:r>
            <a:r>
              <a:rPr lang="ru-RU" sz="4300" b="1" dirty="0" err="1">
                <a:solidFill>
                  <a:srgbClr val="5D7430"/>
                </a:solidFill>
              </a:rPr>
              <a:t>відкритої</a:t>
            </a:r>
            <a:r>
              <a:rPr lang="ru-RU" sz="4300" b="1" dirty="0">
                <a:solidFill>
                  <a:srgbClr val="5D7430"/>
                </a:solidFill>
              </a:rPr>
              <a:t> </a:t>
            </a:r>
            <a:r>
              <a:rPr lang="ru-RU" sz="4300" b="1" dirty="0" smtClean="0">
                <a:solidFill>
                  <a:srgbClr val="5D7430"/>
                </a:solidFill>
              </a:rPr>
              <a:t>науки:</a:t>
            </a:r>
          </a:p>
          <a:p>
            <a:r>
              <a:rPr lang="ru-RU" sz="3700" dirty="0"/>
              <a:t>• </a:t>
            </a:r>
            <a:r>
              <a:rPr lang="ru-RU" sz="3700" dirty="0" err="1"/>
              <a:t>Всі</a:t>
            </a:r>
            <a:r>
              <a:rPr lang="ru-RU" sz="3700" dirty="0"/>
              <a:t> </a:t>
            </a:r>
            <a:r>
              <a:rPr lang="ru-RU" sz="3700" dirty="0" err="1"/>
              <a:t>публікацій</a:t>
            </a:r>
            <a:r>
              <a:rPr lang="ru-RU" sz="3700" dirty="0"/>
              <a:t> </a:t>
            </a:r>
            <a:r>
              <a:rPr lang="ru-RU" sz="3700" dirty="0" err="1"/>
              <a:t>відкритого</a:t>
            </a:r>
            <a:r>
              <a:rPr lang="ru-RU" sz="3700" dirty="0"/>
              <a:t> доступу – на </a:t>
            </a:r>
            <a:r>
              <a:rPr lang="ru-RU" sz="3700" dirty="0" err="1"/>
              <a:t>основі</a:t>
            </a:r>
            <a:r>
              <a:rPr lang="ru-RU" sz="3700" dirty="0"/>
              <a:t> </a:t>
            </a:r>
            <a:r>
              <a:rPr lang="ru-RU" sz="3700" b="1" dirty="0" err="1"/>
              <a:t>ліцензій</a:t>
            </a:r>
            <a:r>
              <a:rPr lang="ru-RU" sz="3700" b="1" dirty="0"/>
              <a:t> </a:t>
            </a:r>
            <a:r>
              <a:rPr lang="en-US" sz="3700" b="1" dirty="0"/>
              <a:t>Creative Commons (CC</a:t>
            </a:r>
            <a:r>
              <a:rPr lang="en-US" sz="3700" b="1" dirty="0" smtClean="0"/>
              <a:t>)</a:t>
            </a:r>
            <a:r>
              <a:rPr lang="uk-UA" sz="3700" b="1" dirty="0" smtClean="0"/>
              <a:t>: </a:t>
            </a:r>
            <a:r>
              <a:rPr lang="uk-UA" sz="3700" dirty="0" smtClean="0"/>
              <a:t>журнали, книги, </a:t>
            </a:r>
            <a:r>
              <a:rPr lang="uk-UA" sz="3700" dirty="0" err="1" smtClean="0"/>
              <a:t>біобібліографічні</a:t>
            </a:r>
            <a:r>
              <a:rPr lang="uk-UA" sz="3700" dirty="0" smtClean="0"/>
              <a:t> покажчики тощо</a:t>
            </a:r>
            <a:r>
              <a:rPr lang="ru-RU" sz="3700" dirty="0" smtClean="0"/>
              <a:t>. </a:t>
            </a:r>
            <a:endParaRPr lang="ru-RU" sz="3700" dirty="0"/>
          </a:p>
          <a:p>
            <a:r>
              <a:rPr lang="ru-RU" sz="3700" dirty="0"/>
              <a:t>• </a:t>
            </a:r>
            <a:r>
              <a:rPr lang="ru-RU" sz="3700" dirty="0" err="1"/>
              <a:t>Інтеграція</a:t>
            </a:r>
            <a:r>
              <a:rPr lang="ru-RU" sz="3700" dirty="0"/>
              <a:t> </a:t>
            </a:r>
            <a:r>
              <a:rPr lang="ru-RU" sz="3700" dirty="0" err="1"/>
              <a:t>публікацій</a:t>
            </a:r>
            <a:r>
              <a:rPr lang="ru-RU" sz="3700" dirty="0"/>
              <a:t> </a:t>
            </a:r>
            <a:r>
              <a:rPr lang="ru-RU" sz="3700" dirty="0" err="1"/>
              <a:t>відбувається</a:t>
            </a:r>
            <a:r>
              <a:rPr lang="ru-RU" sz="3700" dirty="0"/>
              <a:t> до </a:t>
            </a:r>
            <a:r>
              <a:rPr lang="en-US" sz="3700" b="1" dirty="0" err="1" smtClean="0"/>
              <a:t>Zenodo</a:t>
            </a:r>
            <a:r>
              <a:rPr lang="ru-RU" sz="3700" dirty="0" smtClean="0"/>
              <a:t>, </a:t>
            </a:r>
            <a:r>
              <a:rPr lang="ru-RU" sz="3700" dirty="0"/>
              <a:t>а </a:t>
            </a:r>
            <a:r>
              <a:rPr lang="ru-RU" sz="3700" dirty="0" err="1"/>
              <a:t>також</a:t>
            </a:r>
            <a:r>
              <a:rPr lang="ru-RU" sz="3700" dirty="0"/>
              <a:t> для цифрового </a:t>
            </a:r>
            <a:r>
              <a:rPr lang="ru-RU" sz="3700" dirty="0" err="1"/>
              <a:t>збереження</a:t>
            </a:r>
            <a:r>
              <a:rPr lang="ru-RU" sz="3700" dirty="0"/>
              <a:t> </a:t>
            </a:r>
            <a:r>
              <a:rPr lang="ru-RU" sz="3700" dirty="0" err="1"/>
              <a:t>журналів</a:t>
            </a:r>
            <a:r>
              <a:rPr lang="ru-RU" sz="3700" dirty="0"/>
              <a:t> </a:t>
            </a:r>
            <a:r>
              <a:rPr lang="en-US" sz="3700" dirty="0"/>
              <a:t>OJS – </a:t>
            </a:r>
            <a:r>
              <a:rPr lang="ru-RU" sz="3700" dirty="0"/>
              <a:t>до </a:t>
            </a:r>
            <a:r>
              <a:rPr lang="en-US" sz="3700" b="1" dirty="0"/>
              <a:t>PKP Preservation Network </a:t>
            </a:r>
            <a:r>
              <a:rPr lang="en-US" sz="3700" dirty="0"/>
              <a:t>(PKP PN), </a:t>
            </a:r>
            <a:r>
              <a:rPr lang="ru-RU" sz="3700" dirty="0" err="1"/>
              <a:t>архівного</a:t>
            </a:r>
            <a:r>
              <a:rPr lang="ru-RU" sz="3700" dirty="0"/>
              <a:t> </a:t>
            </a:r>
            <a:r>
              <a:rPr lang="ru-RU" sz="3700" dirty="0" err="1"/>
              <a:t>сховища</a:t>
            </a:r>
            <a:r>
              <a:rPr lang="ru-RU" sz="3700" dirty="0"/>
              <a:t> </a:t>
            </a:r>
            <a:r>
              <a:rPr lang="en-US" sz="3700" dirty="0"/>
              <a:t>Public Knowledge Project  https://pkp.sfu.ca/pkp-pn/ .</a:t>
            </a:r>
          </a:p>
          <a:p>
            <a:r>
              <a:rPr lang="en-US" sz="3700" dirty="0"/>
              <a:t>• </a:t>
            </a:r>
            <a:r>
              <a:rPr lang="ru-RU" sz="3700" dirty="0" err="1"/>
              <a:t>Вчені</a:t>
            </a:r>
            <a:r>
              <a:rPr lang="ru-RU" sz="3700" dirty="0"/>
              <a:t> УДУНТ </a:t>
            </a:r>
            <a:r>
              <a:rPr lang="ru-RU" sz="3700" dirty="0" err="1"/>
              <a:t>мають</a:t>
            </a:r>
            <a:r>
              <a:rPr lang="ru-RU" sz="3700" dirty="0"/>
              <a:t> </a:t>
            </a:r>
            <a:r>
              <a:rPr lang="ru-RU" sz="3700" dirty="0" err="1"/>
              <a:t>цифрові</a:t>
            </a:r>
            <a:r>
              <a:rPr lang="ru-RU" sz="3700" dirty="0"/>
              <a:t> </a:t>
            </a:r>
            <a:r>
              <a:rPr lang="ru-RU" sz="3700" dirty="0" err="1"/>
              <a:t>ідентифікатори</a:t>
            </a:r>
            <a:r>
              <a:rPr lang="ru-RU" sz="3700" dirty="0"/>
              <a:t> </a:t>
            </a:r>
            <a:r>
              <a:rPr lang="en-US" sz="3700" b="1" dirty="0"/>
              <a:t>ORCID </a:t>
            </a:r>
            <a:r>
              <a:rPr lang="en-US" sz="3700" b="1" dirty="0" err="1"/>
              <a:t>iD</a:t>
            </a:r>
            <a:r>
              <a:rPr lang="en-US" sz="3700" b="1" dirty="0"/>
              <a:t> </a:t>
            </a:r>
            <a:r>
              <a:rPr lang="ru-RU" sz="3700" dirty="0"/>
              <a:t>та </a:t>
            </a:r>
            <a:r>
              <a:rPr lang="ru-RU" sz="3700" dirty="0" err="1"/>
              <a:t>профілі</a:t>
            </a:r>
            <a:r>
              <a:rPr lang="ru-RU" sz="3700" dirty="0"/>
              <a:t> у </a:t>
            </a:r>
            <a:r>
              <a:rPr lang="en-US" sz="3700" b="1" dirty="0"/>
              <a:t>Google Scholar</a:t>
            </a:r>
            <a:r>
              <a:rPr lang="en-US" sz="3700" dirty="0"/>
              <a:t>. </a:t>
            </a:r>
            <a:r>
              <a:rPr lang="ru-RU" sz="3700" dirty="0" err="1"/>
              <a:t>Також</a:t>
            </a:r>
            <a:r>
              <a:rPr lang="ru-RU" sz="3700" dirty="0"/>
              <a:t> </a:t>
            </a:r>
            <a:r>
              <a:rPr lang="ru-RU" sz="3700" dirty="0" err="1"/>
              <a:t>профілі</a:t>
            </a:r>
            <a:r>
              <a:rPr lang="ru-RU" sz="3700" dirty="0"/>
              <a:t> </a:t>
            </a:r>
            <a:r>
              <a:rPr lang="ru-RU" sz="3700" dirty="0" err="1"/>
              <a:t>вчених</a:t>
            </a:r>
            <a:r>
              <a:rPr lang="ru-RU" sz="3700" dirty="0"/>
              <a:t> представлено в </a:t>
            </a:r>
            <a:r>
              <a:rPr lang="ru-RU" sz="3700" dirty="0" err="1"/>
              <a:t>системі</a:t>
            </a:r>
            <a:r>
              <a:rPr lang="ru-RU" sz="3700" dirty="0"/>
              <a:t> «</a:t>
            </a:r>
            <a:r>
              <a:rPr lang="ru-RU" sz="3700" dirty="0" err="1"/>
              <a:t>Бібліометрика</a:t>
            </a:r>
            <a:r>
              <a:rPr lang="ru-RU" sz="3700" dirty="0"/>
              <a:t> </a:t>
            </a:r>
            <a:r>
              <a:rPr lang="ru-RU" sz="3700" dirty="0" err="1"/>
              <a:t>української</a:t>
            </a:r>
            <a:r>
              <a:rPr lang="ru-RU" sz="3700" dirty="0"/>
              <a:t> науки</a:t>
            </a:r>
            <a:r>
              <a:rPr lang="ru-RU" sz="3700" dirty="0" smtClean="0"/>
              <a:t>».</a:t>
            </a:r>
            <a:endParaRPr lang="ru-RU" sz="3700" dirty="0"/>
          </a:p>
          <a:p>
            <a:r>
              <a:rPr lang="ru-RU" sz="3700" dirty="0"/>
              <a:t>• </a:t>
            </a:r>
            <a:r>
              <a:rPr lang="ru-RU" sz="3700" b="1" dirty="0" err="1"/>
              <a:t>Наукометрична</a:t>
            </a:r>
            <a:r>
              <a:rPr lang="ru-RU" sz="3700" b="1" dirty="0"/>
              <a:t> </a:t>
            </a:r>
            <a:r>
              <a:rPr lang="ru-RU" sz="3700" b="1" dirty="0" err="1"/>
              <a:t>діяльність</a:t>
            </a:r>
            <a:r>
              <a:rPr lang="ru-RU" sz="3700" b="1" dirty="0"/>
              <a:t> </a:t>
            </a:r>
            <a:r>
              <a:rPr lang="ru-RU" sz="3700" dirty="0" err="1"/>
              <a:t>забезпечується</a:t>
            </a:r>
            <a:r>
              <a:rPr lang="ru-RU" sz="3700" dirty="0"/>
              <a:t> </a:t>
            </a:r>
            <a:r>
              <a:rPr lang="ru-RU" sz="3700" dirty="0" err="1"/>
              <a:t>постійним</a:t>
            </a:r>
            <a:r>
              <a:rPr lang="ru-RU" sz="3700" dirty="0"/>
              <a:t> </a:t>
            </a:r>
            <a:r>
              <a:rPr lang="ru-RU" sz="3700" dirty="0" err="1"/>
              <a:t>інформаційним</a:t>
            </a:r>
            <a:r>
              <a:rPr lang="ru-RU" sz="3700" dirty="0"/>
              <a:t> </a:t>
            </a:r>
            <a:r>
              <a:rPr lang="ru-RU" sz="3700" dirty="0" err="1"/>
              <a:t>моніторингом</a:t>
            </a:r>
            <a:r>
              <a:rPr lang="ru-RU" sz="3700" dirty="0"/>
              <a:t> та </a:t>
            </a:r>
            <a:r>
              <a:rPr lang="ru-RU" sz="3700" dirty="0" err="1"/>
              <a:t>аналізом</a:t>
            </a:r>
            <a:r>
              <a:rPr lang="ru-RU" sz="3700" dirty="0"/>
              <a:t> </a:t>
            </a:r>
            <a:r>
              <a:rPr lang="ru-RU" sz="3700" dirty="0" err="1"/>
              <a:t>рівня</a:t>
            </a:r>
            <a:r>
              <a:rPr lang="ru-RU" sz="3700" dirty="0"/>
              <a:t> </a:t>
            </a:r>
            <a:r>
              <a:rPr lang="ru-RU" sz="3700" dirty="0" err="1"/>
              <a:t>впливовості</a:t>
            </a:r>
            <a:r>
              <a:rPr lang="ru-RU" sz="3700" dirty="0"/>
              <a:t> </a:t>
            </a:r>
            <a:r>
              <a:rPr lang="ru-RU" sz="3700" dirty="0" err="1"/>
              <a:t>публікацій</a:t>
            </a:r>
            <a:r>
              <a:rPr lang="ru-RU" sz="3700" dirty="0"/>
              <a:t> </a:t>
            </a:r>
            <a:r>
              <a:rPr lang="ru-RU" sz="3700" dirty="0" err="1"/>
              <a:t>вчених</a:t>
            </a:r>
            <a:r>
              <a:rPr lang="ru-RU" sz="3700" dirty="0"/>
              <a:t> УДУНТ, а </a:t>
            </a:r>
            <a:r>
              <a:rPr lang="ru-RU" sz="3700" dirty="0" err="1"/>
              <a:t>також</a:t>
            </a:r>
            <a:r>
              <a:rPr lang="ru-RU" sz="3700" dirty="0"/>
              <a:t> з </a:t>
            </a:r>
            <a:r>
              <a:rPr lang="ru-RU" sz="3700" dirty="0" err="1"/>
              <a:t>адміністрування</a:t>
            </a:r>
            <a:r>
              <a:rPr lang="ru-RU" sz="3700" dirty="0"/>
              <a:t> </a:t>
            </a:r>
            <a:r>
              <a:rPr lang="ru-RU" sz="3700" dirty="0" err="1"/>
              <a:t>профілю</a:t>
            </a:r>
            <a:r>
              <a:rPr lang="ru-RU" sz="3700" dirty="0"/>
              <a:t> установи в </a:t>
            </a:r>
            <a:r>
              <a:rPr lang="ru-RU" sz="3700" dirty="0" err="1"/>
              <a:t>глобальних</a:t>
            </a:r>
            <a:r>
              <a:rPr lang="ru-RU" sz="3700" dirty="0"/>
              <a:t> </a:t>
            </a:r>
            <a:r>
              <a:rPr lang="ru-RU" sz="3700" dirty="0" err="1"/>
              <a:t>наукометричних</a:t>
            </a:r>
            <a:r>
              <a:rPr lang="ru-RU" sz="3700" dirty="0"/>
              <a:t> системах </a:t>
            </a:r>
            <a:r>
              <a:rPr lang="en-US" sz="3700" dirty="0"/>
              <a:t>Scopus </a:t>
            </a:r>
            <a:r>
              <a:rPr lang="ru-RU" sz="3700" dirty="0"/>
              <a:t>та </a:t>
            </a:r>
            <a:r>
              <a:rPr lang="en-US" sz="3700" dirty="0"/>
              <a:t>Web of Science </a:t>
            </a:r>
            <a:r>
              <a:rPr lang="en-US" sz="3700" dirty="0" smtClean="0"/>
              <a:t>CC</a:t>
            </a:r>
            <a:r>
              <a:rPr lang="uk-UA" sz="3700" dirty="0" smtClean="0"/>
              <a:t>. </a:t>
            </a:r>
            <a:r>
              <a:rPr lang="ru-RU" sz="3700" dirty="0" smtClean="0"/>
              <a:t>Три </a:t>
            </a:r>
            <a:r>
              <a:rPr lang="ru-RU" sz="3700" dirty="0" err="1"/>
              <a:t>журнали</a:t>
            </a:r>
            <a:r>
              <a:rPr lang="ru-RU" sz="3700" dirty="0"/>
              <a:t> УДУНТ </a:t>
            </a:r>
            <a:r>
              <a:rPr lang="ru-RU" sz="3700" dirty="0" err="1"/>
              <a:t>індексуються</a:t>
            </a:r>
            <a:r>
              <a:rPr lang="ru-RU" sz="3700" dirty="0"/>
              <a:t> в </a:t>
            </a:r>
            <a:r>
              <a:rPr lang="ru-RU" sz="3700" dirty="0" err="1"/>
              <a:t>глобальних</a:t>
            </a:r>
            <a:r>
              <a:rPr lang="ru-RU" sz="3700" dirty="0"/>
              <a:t> </a:t>
            </a:r>
            <a:r>
              <a:rPr lang="ru-RU" sz="3700" dirty="0" err="1"/>
              <a:t>наукометричних</a:t>
            </a:r>
            <a:r>
              <a:rPr lang="ru-RU" sz="3700" dirty="0"/>
              <a:t> системах </a:t>
            </a:r>
            <a:r>
              <a:rPr lang="en-US" sz="3700" dirty="0"/>
              <a:t>Scopus </a:t>
            </a:r>
            <a:r>
              <a:rPr lang="ru-RU" sz="3700" dirty="0"/>
              <a:t>та </a:t>
            </a:r>
            <a:r>
              <a:rPr lang="en-US" sz="3700" dirty="0"/>
              <a:t>Web of Science CC.</a:t>
            </a:r>
          </a:p>
          <a:p>
            <a:r>
              <a:rPr lang="en-US" sz="3700" dirty="0"/>
              <a:t>• </a:t>
            </a:r>
            <a:r>
              <a:rPr lang="ru-RU" sz="3700" dirty="0" err="1"/>
              <a:t>Забезпечуючи</a:t>
            </a:r>
            <a:r>
              <a:rPr lang="ru-RU" sz="3700" dirty="0"/>
              <a:t> </a:t>
            </a:r>
            <a:r>
              <a:rPr lang="ru-RU" sz="3700" b="1" dirty="0" err="1"/>
              <a:t>дослідницьку</a:t>
            </a:r>
            <a:r>
              <a:rPr lang="ru-RU" sz="3700" b="1" dirty="0"/>
              <a:t> </a:t>
            </a:r>
            <a:r>
              <a:rPr lang="ru-RU" sz="3700" b="1" dirty="0" err="1"/>
              <a:t>етичність</a:t>
            </a:r>
            <a:r>
              <a:rPr lang="ru-RU" sz="3700" b="1" dirty="0"/>
              <a:t>, </a:t>
            </a:r>
            <a:r>
              <a:rPr lang="ru-RU" sz="3700" b="1" dirty="0" err="1"/>
              <a:t>чесність</a:t>
            </a:r>
            <a:r>
              <a:rPr lang="ru-RU" sz="3700" b="1" dirty="0"/>
              <a:t> та </a:t>
            </a:r>
            <a:r>
              <a:rPr lang="ru-RU" sz="3700" b="1" dirty="0" err="1"/>
              <a:t>гармонізацію</a:t>
            </a:r>
            <a:r>
              <a:rPr lang="ru-RU" sz="3700" b="1" dirty="0"/>
              <a:t>  </a:t>
            </a:r>
            <a:r>
              <a:rPr lang="ru-RU" sz="3700" b="1" dirty="0" err="1"/>
              <a:t>інституційних</a:t>
            </a:r>
            <a:r>
              <a:rPr lang="ru-RU" sz="3700" b="1" dirty="0"/>
              <a:t> </a:t>
            </a:r>
            <a:r>
              <a:rPr lang="ru-RU" sz="3700" b="1" dirty="0" err="1"/>
              <a:t>стандартів</a:t>
            </a:r>
            <a:r>
              <a:rPr lang="ru-RU" sz="3700" b="1" dirty="0"/>
              <a:t> </a:t>
            </a:r>
            <a:r>
              <a:rPr lang="ru-RU" sz="3700" b="1" dirty="0" err="1"/>
              <a:t>доброчесності</a:t>
            </a:r>
            <a:r>
              <a:rPr lang="ru-RU" sz="3700" b="1" dirty="0"/>
              <a:t> </a:t>
            </a:r>
            <a:r>
              <a:rPr lang="ru-RU" sz="3700" dirty="0"/>
              <a:t>з </a:t>
            </a:r>
            <a:r>
              <a:rPr lang="ru-RU" sz="3700" dirty="0" err="1"/>
              <a:t>національними</a:t>
            </a:r>
            <a:r>
              <a:rPr lang="ru-RU" sz="3700" dirty="0"/>
              <a:t> стандартами та </a:t>
            </a:r>
            <a:r>
              <a:rPr lang="ru-RU" sz="3700" dirty="0" err="1"/>
              <a:t>імплементацію</a:t>
            </a:r>
            <a:r>
              <a:rPr lang="ru-RU" sz="3700" dirty="0"/>
              <a:t> </a:t>
            </a:r>
            <a:r>
              <a:rPr lang="ru-RU" sz="3700" dirty="0" err="1"/>
              <a:t>Європейського</a:t>
            </a:r>
            <a:r>
              <a:rPr lang="ru-RU" sz="3700" dirty="0"/>
              <a:t> кодексу </a:t>
            </a:r>
            <a:r>
              <a:rPr lang="ru-RU" sz="3700" dirty="0" err="1"/>
              <a:t>поведінки</a:t>
            </a:r>
            <a:r>
              <a:rPr lang="ru-RU" sz="3700" dirty="0"/>
              <a:t> </a:t>
            </a:r>
            <a:r>
              <a:rPr lang="ru-RU" sz="3700" dirty="0" err="1"/>
              <a:t>щодо</a:t>
            </a:r>
            <a:r>
              <a:rPr lang="ru-RU" sz="3700" dirty="0"/>
              <a:t> </a:t>
            </a:r>
            <a:r>
              <a:rPr lang="ru-RU" sz="3700" dirty="0" err="1"/>
              <a:t>наукової</a:t>
            </a:r>
            <a:r>
              <a:rPr lang="ru-RU" sz="3700" dirty="0"/>
              <a:t> </a:t>
            </a:r>
            <a:r>
              <a:rPr lang="ru-RU" sz="3700" dirty="0" err="1"/>
              <a:t>доброчесності</a:t>
            </a:r>
            <a:r>
              <a:rPr lang="ru-RU" sz="3700" dirty="0"/>
              <a:t>  (</a:t>
            </a:r>
            <a:r>
              <a:rPr lang="en-US" sz="3700" dirty="0"/>
              <a:t>The European Code of Conduct for Research Integrity, 2023), </a:t>
            </a:r>
            <a:r>
              <a:rPr lang="ru-RU" sz="3700" dirty="0" err="1"/>
              <a:t>наукові</a:t>
            </a:r>
            <a:r>
              <a:rPr lang="ru-RU" sz="3700" dirty="0"/>
              <a:t> </a:t>
            </a:r>
            <a:r>
              <a:rPr lang="ru-RU" sz="3700" dirty="0" err="1"/>
              <a:t>роботи</a:t>
            </a:r>
            <a:r>
              <a:rPr lang="ru-RU" sz="3700" dirty="0"/>
              <a:t> </a:t>
            </a:r>
            <a:r>
              <a:rPr lang="ru-RU" sz="3700" dirty="0" err="1"/>
              <a:t>перевіряються</a:t>
            </a:r>
            <a:r>
              <a:rPr lang="ru-RU" sz="3700" dirty="0"/>
              <a:t> </a:t>
            </a:r>
            <a:r>
              <a:rPr lang="ru-RU" sz="3700" b="1" dirty="0"/>
              <a:t>на </a:t>
            </a:r>
            <a:r>
              <a:rPr lang="ru-RU" sz="3700" b="1" dirty="0" err="1"/>
              <a:t>наявність</a:t>
            </a:r>
            <a:r>
              <a:rPr lang="ru-RU" sz="3700" b="1" dirty="0"/>
              <a:t> </a:t>
            </a:r>
            <a:r>
              <a:rPr lang="ru-RU" sz="3700" b="1" dirty="0" err="1"/>
              <a:t>ознак</a:t>
            </a:r>
            <a:r>
              <a:rPr lang="ru-RU" sz="3700" b="1" dirty="0"/>
              <a:t> </a:t>
            </a:r>
            <a:r>
              <a:rPr lang="ru-RU" sz="3700" b="1" dirty="0" err="1"/>
              <a:t>плагіату</a:t>
            </a:r>
            <a:r>
              <a:rPr lang="ru-RU" sz="3700" b="1" dirty="0"/>
              <a:t> системами</a:t>
            </a:r>
            <a:r>
              <a:rPr lang="ru-RU" sz="3700" dirty="0"/>
              <a:t>: </a:t>
            </a:r>
            <a:r>
              <a:rPr lang="en-US" sz="3700" dirty="0" err="1"/>
              <a:t>Unicheck</a:t>
            </a:r>
            <a:r>
              <a:rPr lang="en-US" sz="3700" dirty="0"/>
              <a:t> (</a:t>
            </a:r>
            <a:r>
              <a:rPr lang="ru-RU" sz="3700" dirty="0"/>
              <a:t>до 30 червня 2024 р.) та </a:t>
            </a:r>
            <a:r>
              <a:rPr lang="en-US" sz="3700" dirty="0" err="1"/>
              <a:t>Turnitin</a:t>
            </a:r>
            <a:r>
              <a:rPr lang="en-US" sz="3700" dirty="0"/>
              <a:t> (</a:t>
            </a:r>
            <a:r>
              <a:rPr lang="ru-RU" sz="3700" dirty="0"/>
              <a:t>з 01 </a:t>
            </a:r>
            <a:r>
              <a:rPr lang="ru-RU" sz="3700" dirty="0" err="1"/>
              <a:t>вересня</a:t>
            </a:r>
            <a:r>
              <a:rPr lang="ru-RU" sz="3700" dirty="0"/>
              <a:t> 2024 р</a:t>
            </a:r>
            <a:r>
              <a:rPr lang="ru-RU" sz="3700" dirty="0" smtClean="0"/>
              <a:t>.)</a:t>
            </a:r>
            <a:endParaRPr lang="ru-RU" sz="3700" dirty="0"/>
          </a:p>
          <a:p>
            <a:r>
              <a:rPr lang="ru-RU" sz="3700" dirty="0"/>
              <a:t>• </a:t>
            </a:r>
            <a:r>
              <a:rPr lang="ru-RU" sz="3700" b="1" dirty="0" err="1"/>
              <a:t>Популяризація</a:t>
            </a:r>
            <a:r>
              <a:rPr lang="ru-RU" sz="3700" b="1" dirty="0"/>
              <a:t> </a:t>
            </a:r>
            <a:r>
              <a:rPr lang="ru-RU" sz="3700" b="1" dirty="0" err="1"/>
              <a:t>принципів</a:t>
            </a:r>
            <a:r>
              <a:rPr lang="ru-RU" sz="3700" b="1" dirty="0"/>
              <a:t> </a:t>
            </a:r>
            <a:r>
              <a:rPr lang="ru-RU" sz="3700" b="1" dirty="0" err="1"/>
              <a:t>відкритої</a:t>
            </a:r>
            <a:r>
              <a:rPr lang="ru-RU" sz="3700" b="1" dirty="0"/>
              <a:t> науки </a:t>
            </a:r>
            <a:r>
              <a:rPr lang="ru-RU" sz="3700" dirty="0" err="1"/>
              <a:t>серед</a:t>
            </a:r>
            <a:r>
              <a:rPr lang="ru-RU" sz="3700" dirty="0"/>
              <a:t> </a:t>
            </a:r>
            <a:r>
              <a:rPr lang="ru-RU" sz="3700" dirty="0" err="1"/>
              <a:t>учасників</a:t>
            </a:r>
            <a:r>
              <a:rPr lang="ru-RU" sz="3700" dirty="0"/>
              <a:t> </a:t>
            </a:r>
            <a:r>
              <a:rPr lang="ru-RU" sz="3700" dirty="0" err="1"/>
              <a:t>освітньо-наукового</a:t>
            </a:r>
            <a:r>
              <a:rPr lang="ru-RU" sz="3700" dirty="0"/>
              <a:t> </a:t>
            </a:r>
            <a:r>
              <a:rPr lang="ru-RU" sz="3700" dirty="0" err="1"/>
              <a:t>процесу</a:t>
            </a:r>
            <a:r>
              <a:rPr lang="ru-RU" sz="3700" dirty="0"/>
              <a:t> на </a:t>
            </a:r>
            <a:r>
              <a:rPr lang="ru-RU" sz="3700" dirty="0" err="1"/>
              <a:t>університетському</a:t>
            </a:r>
            <a:r>
              <a:rPr lang="ru-RU" sz="3700" dirty="0"/>
              <a:t> і </a:t>
            </a:r>
            <a:r>
              <a:rPr lang="ru-RU" sz="3700" dirty="0" err="1"/>
              <a:t>національному</a:t>
            </a:r>
            <a:r>
              <a:rPr lang="ru-RU" sz="3700" dirty="0"/>
              <a:t> </a:t>
            </a:r>
            <a:r>
              <a:rPr lang="ru-RU" sz="3700" dirty="0" err="1"/>
              <a:t>рівнях</a:t>
            </a:r>
            <a:r>
              <a:rPr lang="ru-RU" sz="3700" dirty="0"/>
              <a:t>. </a:t>
            </a:r>
            <a:r>
              <a:rPr lang="ru-RU" sz="3700" dirty="0" err="1"/>
              <a:t>Реалізовані</a:t>
            </a:r>
            <a:r>
              <a:rPr lang="ru-RU" sz="3700" dirty="0"/>
              <a:t> проєкти:</a:t>
            </a:r>
          </a:p>
          <a:p>
            <a:r>
              <a:rPr lang="ru-RU" sz="3700" dirty="0"/>
              <a:t>-	</a:t>
            </a:r>
            <a:r>
              <a:rPr lang="ru-RU" sz="3700" b="1" dirty="0" err="1"/>
              <a:t>Відкриті</a:t>
            </a:r>
            <a:r>
              <a:rPr lang="ru-RU" sz="3700" b="1" dirty="0"/>
              <a:t> </a:t>
            </a:r>
            <a:r>
              <a:rPr lang="ru-RU" sz="3700" b="1" dirty="0" err="1"/>
              <a:t>цифрові</a:t>
            </a:r>
            <a:r>
              <a:rPr lang="ru-RU" sz="3700" b="1" dirty="0"/>
              <a:t> </a:t>
            </a:r>
            <a:r>
              <a:rPr lang="ru-RU" sz="3700" b="1" dirty="0" err="1"/>
              <a:t>системи</a:t>
            </a:r>
            <a:r>
              <a:rPr lang="ru-RU" sz="3700" b="1" dirty="0"/>
              <a:t> на </a:t>
            </a:r>
            <a:r>
              <a:rPr lang="ru-RU" sz="3700" b="1" dirty="0" err="1"/>
              <a:t>сайті</a:t>
            </a:r>
            <a:r>
              <a:rPr lang="ru-RU" sz="3700" b="1" dirty="0"/>
              <a:t> </a:t>
            </a:r>
            <a:r>
              <a:rPr lang="ru-RU" sz="3700" b="1" dirty="0" err="1"/>
              <a:t>наукової</a:t>
            </a:r>
            <a:r>
              <a:rPr lang="ru-RU" sz="3700" b="1" dirty="0"/>
              <a:t> </a:t>
            </a:r>
            <a:r>
              <a:rPr lang="ru-RU" sz="3700" b="1" dirty="0" err="1"/>
              <a:t>бібліотеки</a:t>
            </a:r>
            <a:r>
              <a:rPr lang="ru-RU" sz="3700" b="1" dirty="0"/>
              <a:t> </a:t>
            </a:r>
            <a:r>
              <a:rPr lang="en-US" sz="3700" dirty="0">
                <a:hlinkClick r:id="rId2"/>
              </a:rPr>
              <a:t>https://</a:t>
            </a:r>
            <a:r>
              <a:rPr lang="en-US" sz="3700" dirty="0" smtClean="0">
                <a:hlinkClick r:id="rId2"/>
              </a:rPr>
              <a:t>library.ust.edu.ua/uk</a:t>
            </a:r>
            <a:r>
              <a:rPr lang="uk-UA" sz="3700" dirty="0" smtClean="0"/>
              <a:t> </a:t>
            </a:r>
            <a:r>
              <a:rPr lang="en-US" sz="3700" dirty="0" smtClean="0"/>
              <a:t>   </a:t>
            </a:r>
            <a:r>
              <a:rPr lang="en-US" sz="3700" dirty="0"/>
              <a:t>– Web-</a:t>
            </a:r>
            <a:r>
              <a:rPr lang="ru-RU" sz="3700" dirty="0"/>
              <a:t>каталог, Репозитарій </a:t>
            </a:r>
            <a:r>
              <a:rPr lang="en-US" sz="3700" dirty="0"/>
              <a:t>CRUST, </a:t>
            </a:r>
            <a:r>
              <a:rPr lang="ru-RU" sz="3700" dirty="0"/>
              <a:t>е-книги на платформа </a:t>
            </a:r>
            <a:r>
              <a:rPr lang="en-US" sz="3700" dirty="0"/>
              <a:t>Open Monograph Press, </a:t>
            </a:r>
            <a:r>
              <a:rPr lang="ru-RU" sz="3700" dirty="0" err="1"/>
              <a:t>журнали</a:t>
            </a:r>
            <a:r>
              <a:rPr lang="ru-RU" sz="3700" dirty="0"/>
              <a:t> на </a:t>
            </a:r>
            <a:r>
              <a:rPr lang="ru-RU" sz="3700" dirty="0" err="1"/>
              <a:t>платформі</a:t>
            </a:r>
            <a:r>
              <a:rPr lang="ru-RU" sz="3700" dirty="0"/>
              <a:t> </a:t>
            </a:r>
            <a:r>
              <a:rPr lang="en-US" sz="3700" dirty="0"/>
              <a:t>Open Journal Systems, </a:t>
            </a:r>
            <a:r>
              <a:rPr lang="ru-RU" sz="3700" dirty="0" err="1"/>
              <a:t>конференції</a:t>
            </a:r>
            <a:r>
              <a:rPr lang="ru-RU" sz="3700" dirty="0"/>
              <a:t> на </a:t>
            </a:r>
            <a:r>
              <a:rPr lang="ru-RU" sz="3700" dirty="0" err="1"/>
              <a:t>платформі</a:t>
            </a:r>
            <a:r>
              <a:rPr lang="ru-RU" sz="3700" dirty="0"/>
              <a:t> </a:t>
            </a:r>
            <a:r>
              <a:rPr lang="en-US" sz="3700" dirty="0"/>
              <a:t>Open Conference System</a:t>
            </a:r>
          </a:p>
          <a:p>
            <a:r>
              <a:rPr lang="en-US" sz="3700" dirty="0"/>
              <a:t>-	</a:t>
            </a:r>
            <a:r>
              <a:rPr lang="ru-RU" sz="3700" b="1" dirty="0" err="1"/>
              <a:t>Відкритий</a:t>
            </a:r>
            <a:r>
              <a:rPr lang="ru-RU" sz="3700" b="1" dirty="0"/>
              <a:t> </a:t>
            </a:r>
            <a:r>
              <a:rPr lang="ru-RU" sz="3700" b="1" dirty="0" err="1"/>
              <a:t>науково-освітній</a:t>
            </a:r>
            <a:r>
              <a:rPr lang="ru-RU" sz="3700" b="1" dirty="0"/>
              <a:t> </a:t>
            </a:r>
            <a:r>
              <a:rPr lang="ru-RU" sz="3700" b="1" dirty="0" err="1"/>
              <a:t>відео</a:t>
            </a:r>
            <a:r>
              <a:rPr lang="ru-RU" sz="3700" b="1" dirty="0"/>
              <a:t> контент на </a:t>
            </a:r>
            <a:r>
              <a:rPr lang="en-US" sz="3700" b="1" dirty="0"/>
              <a:t>You Tube </a:t>
            </a:r>
            <a:r>
              <a:rPr lang="ru-RU" sz="3700" dirty="0"/>
              <a:t>на </a:t>
            </a:r>
            <a:r>
              <a:rPr lang="ru-RU" sz="3700" dirty="0" err="1"/>
              <a:t>каналі</a:t>
            </a:r>
            <a:r>
              <a:rPr lang="ru-RU" sz="3700" dirty="0"/>
              <a:t> </a:t>
            </a:r>
            <a:r>
              <a:rPr lang="ru-RU" sz="3700" dirty="0" err="1"/>
              <a:t>наукової</a:t>
            </a:r>
            <a:r>
              <a:rPr lang="ru-RU" sz="3700" dirty="0"/>
              <a:t> </a:t>
            </a:r>
            <a:r>
              <a:rPr lang="ru-RU" sz="3700" dirty="0" err="1"/>
              <a:t>бібліотеки</a:t>
            </a:r>
            <a:r>
              <a:rPr lang="ru-RU" sz="3700" dirty="0"/>
              <a:t> (</a:t>
            </a:r>
            <a:r>
              <a:rPr lang="ru-RU" sz="3700" dirty="0" err="1"/>
              <a:t>відкриті</a:t>
            </a:r>
            <a:r>
              <a:rPr lang="ru-RU" sz="3700" dirty="0"/>
              <a:t> </a:t>
            </a:r>
            <a:r>
              <a:rPr lang="ru-RU" sz="3700" dirty="0" err="1"/>
              <a:t>лекції</a:t>
            </a:r>
            <a:r>
              <a:rPr lang="ru-RU" sz="3700" dirty="0"/>
              <a:t>, </a:t>
            </a:r>
            <a:r>
              <a:rPr lang="ru-RU" sz="3700" dirty="0" err="1"/>
              <a:t>конференції</a:t>
            </a:r>
            <a:r>
              <a:rPr lang="ru-RU" sz="3700" dirty="0"/>
              <a:t> </a:t>
            </a:r>
            <a:r>
              <a:rPr lang="ru-RU" sz="3700" dirty="0" err="1"/>
              <a:t>тощо</a:t>
            </a:r>
            <a:r>
              <a:rPr lang="ru-RU" sz="3700" dirty="0"/>
              <a:t>) </a:t>
            </a:r>
            <a:r>
              <a:rPr lang="en-US" sz="3700" dirty="0">
                <a:hlinkClick r:id="rId3"/>
              </a:rPr>
              <a:t>https://</a:t>
            </a:r>
            <a:r>
              <a:rPr lang="en-US" sz="3700" dirty="0" smtClean="0">
                <a:hlinkClick r:id="rId3"/>
              </a:rPr>
              <a:t>www.youtube.com/user/diitlibrary</a:t>
            </a:r>
            <a:r>
              <a:rPr lang="uk-UA" sz="3700" dirty="0" smtClean="0"/>
              <a:t> </a:t>
            </a:r>
            <a:r>
              <a:rPr lang="en-US" sz="3700" dirty="0" smtClean="0"/>
              <a:t> </a:t>
            </a:r>
            <a:endParaRPr lang="en-US" sz="3700" dirty="0"/>
          </a:p>
          <a:p>
            <a:r>
              <a:rPr lang="en-US" sz="3700" dirty="0"/>
              <a:t>-	</a:t>
            </a:r>
            <a:r>
              <a:rPr lang="ru-RU" sz="3700" b="1" dirty="0" err="1"/>
              <a:t>Тематичні</a:t>
            </a:r>
            <a:r>
              <a:rPr lang="ru-RU" sz="3700" b="1" dirty="0"/>
              <a:t> </a:t>
            </a:r>
            <a:r>
              <a:rPr lang="ru-RU" sz="3700" b="1" dirty="0" err="1"/>
              <a:t>групові</a:t>
            </a:r>
            <a:r>
              <a:rPr lang="ru-RU" sz="3700" b="1" dirty="0"/>
              <a:t> </a:t>
            </a:r>
            <a:r>
              <a:rPr lang="ru-RU" sz="3700" b="1" dirty="0" err="1"/>
              <a:t>бесіди</a:t>
            </a:r>
            <a:r>
              <a:rPr lang="ru-RU" sz="3700" b="1" dirty="0"/>
              <a:t> та </a:t>
            </a:r>
            <a:r>
              <a:rPr lang="ru-RU" sz="3700" b="1" dirty="0" err="1"/>
              <a:t>консультування</a:t>
            </a:r>
            <a:r>
              <a:rPr lang="ru-RU" sz="3700" b="1" dirty="0"/>
              <a:t> </a:t>
            </a:r>
            <a:r>
              <a:rPr lang="ru-RU" sz="3700" b="1" dirty="0" err="1"/>
              <a:t>дослідників</a:t>
            </a:r>
            <a:r>
              <a:rPr lang="ru-RU" sz="3700" b="1" dirty="0"/>
              <a:t> </a:t>
            </a:r>
            <a:r>
              <a:rPr lang="ru-RU" sz="3700" dirty="0" err="1"/>
              <a:t>працівниками</a:t>
            </a:r>
            <a:r>
              <a:rPr lang="ru-RU" sz="3700" dirty="0"/>
              <a:t> </a:t>
            </a:r>
            <a:r>
              <a:rPr lang="ru-RU" sz="3700" dirty="0" err="1"/>
              <a:t>наукової</a:t>
            </a:r>
            <a:r>
              <a:rPr lang="ru-RU" sz="3700" dirty="0"/>
              <a:t> </a:t>
            </a:r>
            <a:r>
              <a:rPr lang="ru-RU" sz="3700" dirty="0" err="1"/>
              <a:t>бібліотеки</a:t>
            </a:r>
            <a:r>
              <a:rPr lang="ru-RU" sz="3700" dirty="0"/>
              <a:t> УДУНТ з </a:t>
            </a:r>
            <a:r>
              <a:rPr lang="ru-RU" sz="3700" dirty="0" err="1"/>
              <a:t>питань</a:t>
            </a:r>
            <a:r>
              <a:rPr lang="ru-RU" sz="3700" dirty="0"/>
              <a:t> </a:t>
            </a:r>
            <a:r>
              <a:rPr lang="ru-RU" sz="3700" dirty="0" err="1"/>
              <a:t>відкритих</a:t>
            </a:r>
            <a:r>
              <a:rPr lang="ru-RU" sz="3700" dirty="0"/>
              <a:t> </a:t>
            </a:r>
            <a:r>
              <a:rPr lang="ru-RU" sz="3700" dirty="0" err="1"/>
              <a:t>наукових</a:t>
            </a:r>
            <a:r>
              <a:rPr lang="ru-RU" sz="3700" dirty="0"/>
              <a:t> практик </a:t>
            </a:r>
          </a:p>
          <a:p>
            <a:r>
              <a:rPr lang="ru-RU" sz="3700" dirty="0"/>
              <a:t>-	</a:t>
            </a:r>
            <a:r>
              <a:rPr lang="ru-RU" sz="3700" dirty="0" err="1" smtClean="0"/>
              <a:t>вебінари</a:t>
            </a:r>
            <a:r>
              <a:rPr lang="ru-RU" sz="3700" dirty="0" smtClean="0"/>
              <a:t>: </a:t>
            </a:r>
            <a:r>
              <a:rPr lang="ru-RU" sz="3700" b="1" dirty="0" smtClean="0"/>
              <a:t>«</a:t>
            </a:r>
            <a:r>
              <a:rPr lang="ru-RU" sz="3700" b="1" dirty="0" err="1" smtClean="0"/>
              <a:t>Відкриті</a:t>
            </a:r>
            <a:r>
              <a:rPr lang="ru-RU" sz="3700" b="1" dirty="0" smtClean="0"/>
              <a:t> </a:t>
            </a:r>
            <a:r>
              <a:rPr lang="ru-RU" sz="3700" b="1" dirty="0" err="1"/>
              <a:t>знання</a:t>
            </a:r>
            <a:r>
              <a:rPr lang="ru-RU" sz="3700" b="1" dirty="0"/>
              <a:t> в </a:t>
            </a:r>
            <a:r>
              <a:rPr lang="ru-RU" sz="3700" b="1" dirty="0" err="1"/>
              <a:t>університетах</a:t>
            </a:r>
            <a:r>
              <a:rPr lang="ru-RU" sz="3700" b="1" dirty="0"/>
              <a:t> </a:t>
            </a:r>
            <a:r>
              <a:rPr lang="ru-RU" sz="3700" b="1" dirty="0" err="1"/>
              <a:t>України</a:t>
            </a:r>
            <a:r>
              <a:rPr lang="ru-RU" sz="3700" dirty="0"/>
              <a:t>»  (3 теми) </a:t>
            </a:r>
            <a:r>
              <a:rPr lang="en-US" sz="3700" dirty="0">
                <a:hlinkClick r:id="rId4"/>
              </a:rPr>
              <a:t>https://</a:t>
            </a:r>
            <a:r>
              <a:rPr lang="en-US" sz="3700" dirty="0" smtClean="0">
                <a:hlinkClick r:id="rId4"/>
              </a:rPr>
              <a:t>www.youtube.com/playlist?list=PL5JyULTHzcTTHZGpyrOJEXYwL2h6CpOAR</a:t>
            </a:r>
            <a:r>
              <a:rPr lang="uk-UA" sz="3700" dirty="0" smtClean="0"/>
              <a:t> </a:t>
            </a:r>
            <a:r>
              <a:rPr lang="en-US" sz="3700" dirty="0" smtClean="0"/>
              <a:t> </a:t>
            </a:r>
            <a:endParaRPr lang="en-US" sz="3700" dirty="0"/>
          </a:p>
          <a:p>
            <a:r>
              <a:rPr lang="en-US" sz="3700" dirty="0"/>
              <a:t>-	</a:t>
            </a:r>
            <a:r>
              <a:rPr lang="uk-UA" sz="3700" dirty="0" err="1" smtClean="0"/>
              <a:t>вебінари</a:t>
            </a:r>
            <a:r>
              <a:rPr lang="uk-UA" sz="3700" dirty="0" smtClean="0"/>
              <a:t> </a:t>
            </a:r>
            <a:r>
              <a:rPr lang="en-US" sz="3700" dirty="0" smtClean="0"/>
              <a:t>«</a:t>
            </a:r>
            <a:r>
              <a:rPr lang="ru-RU" sz="3700" dirty="0" err="1"/>
              <a:t>Відкриті</a:t>
            </a:r>
            <a:r>
              <a:rPr lang="ru-RU" sz="3700" dirty="0"/>
              <a:t> </a:t>
            </a:r>
            <a:r>
              <a:rPr lang="ru-RU" sz="3700" dirty="0" err="1"/>
              <a:t>освітні</a:t>
            </a:r>
            <a:r>
              <a:rPr lang="ru-RU" sz="3700" dirty="0"/>
              <a:t> </a:t>
            </a:r>
            <a:r>
              <a:rPr lang="ru-RU" sz="3700" dirty="0" err="1"/>
              <a:t>ресурси</a:t>
            </a:r>
            <a:r>
              <a:rPr lang="ru-RU" sz="3700" dirty="0"/>
              <a:t>» (6 тем) </a:t>
            </a:r>
            <a:r>
              <a:rPr lang="en-US" sz="3700" dirty="0">
                <a:hlinkClick r:id="rId4"/>
              </a:rPr>
              <a:t>https://</a:t>
            </a:r>
            <a:r>
              <a:rPr lang="en-US" sz="3700" dirty="0" smtClean="0">
                <a:hlinkClick r:id="rId4"/>
              </a:rPr>
              <a:t>www.youtube.com/playlist?list=PL5JyULTHzcTTHZGpyrOJEXYwL2h6CpOAR</a:t>
            </a:r>
            <a:r>
              <a:rPr lang="uk-UA" sz="3700" dirty="0" smtClean="0"/>
              <a:t> </a:t>
            </a:r>
          </a:p>
          <a:p>
            <a:r>
              <a:rPr lang="uk-UA" sz="3700" dirty="0" smtClean="0"/>
              <a:t>-                   міжнародна </a:t>
            </a:r>
            <a:r>
              <a:rPr lang="uk-UA" sz="3700" b="1" dirty="0" smtClean="0"/>
              <a:t>конференція </a:t>
            </a:r>
            <a:r>
              <a:rPr lang="en-US" sz="3700" b="1" dirty="0"/>
              <a:t> «University Library at a new stage of social communications development</a:t>
            </a:r>
            <a:r>
              <a:rPr lang="en-US" sz="3700" b="1" dirty="0" smtClean="0"/>
              <a:t>»</a:t>
            </a:r>
            <a:r>
              <a:rPr lang="uk-UA" sz="3700" b="1" dirty="0" smtClean="0"/>
              <a:t> </a:t>
            </a:r>
            <a:r>
              <a:rPr lang="en-US" sz="3700" dirty="0">
                <a:hlinkClick r:id="rId5"/>
              </a:rPr>
              <a:t>http://conflib.diit.edu.ua/Conf_univ_Library_2024</a:t>
            </a:r>
            <a:r>
              <a:rPr lang="en-US" sz="3700" dirty="0" smtClean="0">
                <a:hlinkClick r:id="rId5"/>
              </a:rPr>
              <a:t>/</a:t>
            </a:r>
            <a:r>
              <a:rPr lang="uk-UA" sz="3700" dirty="0" smtClean="0"/>
              <a:t> </a:t>
            </a:r>
            <a:endParaRPr lang="en-US" sz="3700" dirty="0"/>
          </a:p>
          <a:p>
            <a:endParaRPr lang="en-US" dirty="0"/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0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06613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Ландшафт </a:t>
            </a:r>
            <a:r>
              <a:rPr lang="ru-RU" sz="3600" b="1" dirty="0" err="1" smtClean="0">
                <a:solidFill>
                  <a:srgbClr val="002060"/>
                </a:solidFill>
              </a:rPr>
              <a:t>відкритості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знань</a:t>
            </a:r>
            <a:r>
              <a:rPr lang="ru-RU" sz="3600" b="1" dirty="0" smtClean="0">
                <a:solidFill>
                  <a:srgbClr val="002060"/>
                </a:solidFill>
              </a:rPr>
              <a:t> у </a:t>
            </a:r>
            <a:r>
              <a:rPr lang="ru-RU" sz="3600" b="1" dirty="0" err="1" smtClean="0">
                <a:solidFill>
                  <a:srgbClr val="002060"/>
                </a:solidFill>
              </a:rPr>
              <a:t>фокусі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наукової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бібліотеки</a:t>
            </a:r>
            <a:r>
              <a:rPr lang="ru-RU" sz="3600" b="1" dirty="0" smtClean="0">
                <a:solidFill>
                  <a:srgbClr val="002060"/>
                </a:solidFill>
              </a:rPr>
              <a:t> УДУНТ (з 2009 р.)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634003"/>
              </p:ext>
            </p:extLst>
          </p:nvPr>
        </p:nvGraphicFramePr>
        <p:xfrm>
          <a:off x="43774" y="1556792"/>
          <a:ext cx="9100226" cy="5117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Презентация" r:id="rId3" imgW="6095062" imgH="3428159" progId="PowerPoint.Show.12">
                  <p:embed/>
                </p:oleObj>
              </mc:Choice>
              <mc:Fallback>
                <p:oleObj name="Презентация" r:id="rId3" imgW="6095062" imgH="342815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74" y="1556792"/>
                        <a:ext cx="9100226" cy="5117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1"/>
            <a:ext cx="8928992" cy="122857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Open Educational Resources Search </a:t>
            </a:r>
            <a:r>
              <a:rPr lang="en-US" sz="3200" b="1" dirty="0" smtClean="0">
                <a:solidFill>
                  <a:srgbClr val="002060"/>
                </a:solidFill>
              </a:rPr>
              <a:t>Index</a:t>
            </a:r>
            <a:r>
              <a:rPr lang="uk-UA" sz="3200" b="1" dirty="0" smtClean="0">
                <a:solidFill>
                  <a:srgbClr val="002060"/>
                </a:solidFill>
              </a:rPr>
              <a:t> (</a:t>
            </a:r>
            <a:r>
              <a:rPr lang="en-US" sz="3200" b="1" dirty="0" smtClean="0">
                <a:solidFill>
                  <a:srgbClr val="002060"/>
                </a:solidFill>
              </a:rPr>
              <a:t>OERSI</a:t>
            </a:r>
            <a:r>
              <a:rPr lang="uk-UA" sz="3200" b="1" dirty="0" smtClean="0">
                <a:solidFill>
                  <a:srgbClr val="002060"/>
                </a:solidFill>
              </a:rPr>
              <a:t>) +  </a:t>
            </a:r>
            <a:r>
              <a:rPr lang="en-US" sz="3200" b="1" dirty="0">
                <a:solidFill>
                  <a:srgbClr val="002060"/>
                </a:solidFill>
              </a:rPr>
              <a:t>Common Repository of the University of Science and </a:t>
            </a:r>
            <a:r>
              <a:rPr lang="en-US" sz="3200" b="1" dirty="0" smtClean="0">
                <a:solidFill>
                  <a:srgbClr val="002060"/>
                </a:solidFill>
              </a:rPr>
              <a:t>Technologies</a:t>
            </a:r>
            <a:r>
              <a:rPr lang="uk-UA" sz="3200" b="1" dirty="0" smtClean="0">
                <a:solidFill>
                  <a:srgbClr val="002060"/>
                </a:solidFill>
              </a:rPr>
              <a:t> (</a:t>
            </a:r>
            <a:r>
              <a:rPr lang="en-US" sz="3200" b="1" dirty="0" smtClean="0">
                <a:solidFill>
                  <a:srgbClr val="002060"/>
                </a:solidFill>
              </a:rPr>
              <a:t>CRUST</a:t>
            </a:r>
            <a:r>
              <a:rPr lang="uk-UA" sz="3200" b="1" dirty="0" smtClean="0">
                <a:solidFill>
                  <a:srgbClr val="002060"/>
                </a:solidFill>
              </a:rPr>
              <a:t>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W:\Доповіді\ДНТБ\2023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5203"/>
            <a:ext cx="8820472" cy="55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:\Доповіді\ДНТБ\2023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1466379"/>
            <a:ext cx="8820472" cy="55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:\Доповіді\ДНТБ\2023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6" y="1466378"/>
            <a:ext cx="8820472" cy="55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:\Доповіді\ДНТБ\2023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6" y="1618778"/>
            <a:ext cx="8820472" cy="55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Міжнародне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визнання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адвокаційної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роботи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з </a:t>
            </a:r>
            <a:r>
              <a:rPr lang="en-US" sz="3600" b="1" dirty="0" smtClean="0">
                <a:solidFill>
                  <a:srgbClr val="002060"/>
                </a:solidFill>
              </a:rPr>
              <a:t>OER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наукової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бібліотеки</a:t>
            </a:r>
            <a:r>
              <a:rPr lang="ru-RU" sz="3600" b="1" dirty="0" smtClean="0">
                <a:solidFill>
                  <a:srgbClr val="002060"/>
                </a:solidFill>
              </a:rPr>
              <a:t> УДУНТ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964"/>
            <a:ext cx="4942284" cy="27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4077964"/>
            <a:ext cx="4209628" cy="27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75" y="1187850"/>
            <a:ext cx="5250169" cy="295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" y="1187850"/>
            <a:ext cx="3853485" cy="289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8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87220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G20 agree on open innovation strategy and recommendations for diversity, equity, inclusion, and accessibility in science, technology and </a:t>
            </a:r>
            <a:r>
              <a:rPr lang="en-US" sz="2800" b="1" dirty="0" smtClean="0">
                <a:solidFill>
                  <a:srgbClr val="002060"/>
                </a:solidFill>
              </a:rPr>
              <a:t>innovation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400" i="1" dirty="0" smtClean="0">
                <a:solidFill>
                  <a:srgbClr val="002060"/>
                </a:solidFill>
              </a:rPr>
              <a:t>(Brazil</a:t>
            </a:r>
            <a:r>
              <a:rPr lang="en-US" sz="2400" i="1" dirty="0">
                <a:solidFill>
                  <a:srgbClr val="002060"/>
                </a:solidFill>
              </a:rPr>
              <a:t>, on September 18-19, </a:t>
            </a:r>
            <a:r>
              <a:rPr lang="en-US" sz="2400" i="1" dirty="0" smtClean="0">
                <a:solidFill>
                  <a:srgbClr val="002060"/>
                </a:solidFill>
              </a:rPr>
              <a:t>2024)  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536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i="1" dirty="0" smtClean="0"/>
              <a:t>European </a:t>
            </a:r>
            <a:r>
              <a:rPr lang="en-US" sz="2800" b="1" i="1" dirty="0"/>
              <a:t>Commission for Research and </a:t>
            </a:r>
            <a:r>
              <a:rPr lang="en-US" sz="2800" b="1" i="1" dirty="0" smtClean="0"/>
              <a:t>Innovation</a:t>
            </a:r>
            <a:r>
              <a:rPr lang="uk-UA" sz="2800" dirty="0"/>
              <a:t>: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	Міністри з </a:t>
            </a:r>
            <a:r>
              <a:rPr lang="uk-UA" sz="2800" dirty="0"/>
              <a:t>досліджень та інновацій (</a:t>
            </a:r>
            <a:r>
              <a:rPr lang="en-US" sz="2800" dirty="0" smtClean="0"/>
              <a:t>R&amp;I</a:t>
            </a:r>
            <a:r>
              <a:rPr lang="uk-UA" sz="2800" dirty="0" smtClean="0"/>
              <a:t>) з</a:t>
            </a:r>
            <a:r>
              <a:rPr lang="ru-RU" sz="2800" dirty="0" err="1" smtClean="0"/>
              <a:t>обов’язалися</a:t>
            </a:r>
            <a:r>
              <a:rPr lang="ru-RU" sz="2800" dirty="0" smtClean="0"/>
              <a:t> </a:t>
            </a:r>
            <a:r>
              <a:rPr lang="ru-RU" sz="2800" dirty="0" err="1"/>
              <a:t>забезпечити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без будь-</a:t>
            </a:r>
            <a:r>
              <a:rPr lang="ru-RU" sz="2800" dirty="0" err="1"/>
              <a:t>якої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</a:t>
            </a:r>
            <a:r>
              <a:rPr lang="ru-RU" sz="2800" dirty="0" err="1"/>
              <a:t>дискримінації</a:t>
            </a:r>
            <a:r>
              <a:rPr lang="ru-RU" sz="2800" dirty="0"/>
              <a:t> </a:t>
            </a:r>
            <a:r>
              <a:rPr lang="ru-RU" sz="2800" dirty="0" err="1"/>
              <a:t>кожен</a:t>
            </a:r>
            <a:r>
              <a:rPr lang="ru-RU" sz="2800" dirty="0"/>
              <a:t> </a:t>
            </a:r>
            <a:r>
              <a:rPr lang="ru-RU" sz="2800" dirty="0" err="1"/>
              <a:t>мав</a:t>
            </a:r>
            <a:r>
              <a:rPr lang="ru-RU" sz="2800" dirty="0"/>
              <a:t> </a:t>
            </a:r>
            <a:r>
              <a:rPr lang="ru-RU" sz="2800" dirty="0" err="1"/>
              <a:t>рівні</a:t>
            </a:r>
            <a:r>
              <a:rPr lang="ru-RU" sz="2800" dirty="0"/>
              <a:t> </a:t>
            </a:r>
            <a:r>
              <a:rPr lang="ru-RU" sz="2800" dirty="0" err="1"/>
              <a:t>можливості</a:t>
            </a:r>
            <a:r>
              <a:rPr lang="ru-RU" sz="2800" dirty="0"/>
              <a:t> для </a:t>
            </a:r>
            <a:r>
              <a:rPr lang="ru-RU" sz="2800" dirty="0" err="1"/>
              <a:t>отримання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 та </a:t>
            </a:r>
            <a:r>
              <a:rPr lang="ru-RU" sz="2800" dirty="0" err="1"/>
              <a:t>професійної</a:t>
            </a:r>
            <a:r>
              <a:rPr lang="ru-RU" sz="2800" dirty="0"/>
              <a:t> </a:t>
            </a:r>
            <a:r>
              <a:rPr lang="ru-RU" sz="2800" dirty="0" err="1"/>
              <a:t>підготовки</a:t>
            </a:r>
            <a:r>
              <a:rPr lang="ru-RU" sz="2800" dirty="0"/>
              <a:t>, </a:t>
            </a:r>
            <a:r>
              <a:rPr lang="ru-RU" sz="2800" dirty="0" err="1"/>
              <a:t>необхідні</a:t>
            </a:r>
            <a:r>
              <a:rPr lang="ru-RU" sz="2800" dirty="0"/>
              <a:t> для </a:t>
            </a:r>
            <a:r>
              <a:rPr lang="ru-RU" sz="2800" dirty="0" err="1"/>
              <a:t>отримання</a:t>
            </a:r>
            <a:r>
              <a:rPr lang="ru-RU" sz="2800" dirty="0"/>
              <a:t> </a:t>
            </a:r>
            <a:r>
              <a:rPr lang="ru-RU" sz="2800" dirty="0" err="1"/>
              <a:t>кваліфікації</a:t>
            </a:r>
            <a:r>
              <a:rPr lang="ru-RU" sz="2800" dirty="0"/>
              <a:t> для </a:t>
            </a:r>
            <a:r>
              <a:rPr lang="ru-RU" sz="2800" dirty="0" err="1"/>
              <a:t>кар’єри</a:t>
            </a:r>
            <a:r>
              <a:rPr lang="ru-RU" sz="2800" dirty="0"/>
              <a:t> в </a:t>
            </a:r>
            <a:r>
              <a:rPr lang="ru-RU" sz="2800" dirty="0" err="1"/>
              <a:t>галузі</a:t>
            </a:r>
            <a:r>
              <a:rPr lang="ru-RU" sz="2800" dirty="0"/>
              <a:t> </a:t>
            </a:r>
            <a:r>
              <a:rPr lang="ru-RU" sz="2800" dirty="0" err="1"/>
              <a:t>досліджень</a:t>
            </a:r>
            <a:r>
              <a:rPr lang="ru-RU" sz="2800" dirty="0"/>
              <a:t> і </a:t>
            </a:r>
            <a:r>
              <a:rPr lang="ru-RU" sz="2800" dirty="0" err="1"/>
              <a:t>розробок</a:t>
            </a:r>
            <a:r>
              <a:rPr lang="ru-RU" sz="2800" dirty="0"/>
              <a:t>, і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ті</a:t>
            </a:r>
            <a:r>
              <a:rPr lang="ru-RU" sz="2800" dirty="0"/>
              <a:t>, </a:t>
            </a:r>
            <a:r>
              <a:rPr lang="ru-RU" sz="2800" dirty="0" err="1"/>
              <a:t>хто</a:t>
            </a:r>
            <a:r>
              <a:rPr lang="ru-RU" sz="2800" dirty="0"/>
              <a:t> досягнув </a:t>
            </a:r>
            <a:r>
              <a:rPr lang="ru-RU" sz="2800" dirty="0" err="1"/>
              <a:t>успіху</a:t>
            </a:r>
            <a:r>
              <a:rPr lang="ru-RU" sz="2800" dirty="0"/>
              <a:t>, </a:t>
            </a:r>
            <a:r>
              <a:rPr lang="ru-RU" sz="2800" dirty="0" err="1"/>
              <a:t>мали</a:t>
            </a:r>
            <a:r>
              <a:rPr lang="ru-RU" sz="2800" dirty="0"/>
              <a:t> </a:t>
            </a:r>
            <a:r>
              <a:rPr lang="ru-RU" sz="2800" dirty="0" err="1"/>
              <a:t>рівний</a:t>
            </a:r>
            <a:r>
              <a:rPr lang="ru-RU" sz="2800" dirty="0"/>
              <a:t> доступ до </a:t>
            </a:r>
            <a:r>
              <a:rPr lang="ru-RU" sz="2800" dirty="0" err="1"/>
              <a:t>доступної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в </a:t>
            </a:r>
            <a:r>
              <a:rPr lang="ru-RU" sz="2800" dirty="0" err="1"/>
              <a:t>наукових</a:t>
            </a:r>
            <a:r>
              <a:rPr lang="ru-RU" sz="2800" dirty="0"/>
              <a:t> </a:t>
            </a:r>
            <a:r>
              <a:rPr lang="ru-RU" sz="2800" dirty="0" err="1"/>
              <a:t>дослідженнях</a:t>
            </a:r>
            <a:r>
              <a:rPr lang="ru-RU" sz="2800" dirty="0"/>
              <a:t>, </a:t>
            </a:r>
            <a:r>
              <a:rPr lang="ru-RU" sz="2800" dirty="0" err="1"/>
              <a:t>вільної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будь-</a:t>
            </a:r>
            <a:r>
              <a:rPr lang="ru-RU" sz="2800" dirty="0" err="1"/>
              <a:t>яких</a:t>
            </a:r>
            <a:r>
              <a:rPr lang="ru-RU" sz="2800" dirty="0"/>
              <a:t> форм </a:t>
            </a:r>
            <a:r>
              <a:rPr lang="ru-RU" sz="2800" dirty="0" err="1" smtClean="0"/>
              <a:t>насильства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/>
              <a:t>переслідування</a:t>
            </a:r>
            <a:r>
              <a:rPr lang="ru-RU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en-US" sz="1800" dirty="0" smtClean="0"/>
              <a:t>                                      </a:t>
            </a:r>
            <a:r>
              <a:rPr lang="uk-UA" sz="1800" dirty="0" err="1" smtClean="0"/>
              <a:t>European</a:t>
            </a:r>
            <a:r>
              <a:rPr lang="uk-UA" sz="1800" dirty="0" smtClean="0"/>
              <a:t> </a:t>
            </a:r>
            <a:r>
              <a:rPr lang="uk-UA" sz="1800" dirty="0" err="1"/>
              <a:t>Commission</a:t>
            </a:r>
            <a:r>
              <a:rPr lang="uk-UA" sz="1800" dirty="0"/>
              <a:t> </a:t>
            </a:r>
            <a:r>
              <a:rPr lang="uk-UA" sz="1800" dirty="0" err="1"/>
              <a:t>for</a:t>
            </a:r>
            <a:r>
              <a:rPr lang="uk-UA" sz="1800" dirty="0"/>
              <a:t> </a:t>
            </a:r>
            <a:r>
              <a:rPr lang="uk-UA" sz="1800" dirty="0" err="1"/>
              <a:t>Research</a:t>
            </a:r>
            <a:r>
              <a:rPr lang="uk-UA" sz="1800" dirty="0"/>
              <a:t> </a:t>
            </a:r>
            <a:r>
              <a:rPr lang="uk-UA" sz="1800" dirty="0" err="1"/>
              <a:t>and</a:t>
            </a:r>
            <a:r>
              <a:rPr lang="uk-UA" sz="1800" dirty="0"/>
              <a:t> </a:t>
            </a:r>
            <a:r>
              <a:rPr lang="uk-UA" sz="1800" dirty="0" err="1"/>
              <a:t>Innovation</a:t>
            </a:r>
            <a:r>
              <a:rPr lang="uk-UA" sz="1800" dirty="0"/>
              <a:t>. (</a:t>
            </a:r>
            <a:r>
              <a:rPr lang="uk-UA" sz="1800" dirty="0" smtClean="0"/>
              <a:t>2024</a:t>
            </a:r>
            <a:r>
              <a:rPr lang="en-US" sz="1800" dirty="0"/>
              <a:t>, 20 September).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854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ВИСНОВКИ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6120680"/>
          </a:xfrm>
        </p:spPr>
        <p:txBody>
          <a:bodyPr>
            <a:normAutofit/>
          </a:bodyPr>
          <a:lstStyle/>
          <a:p>
            <a:r>
              <a:rPr lang="ru-RU" sz="2800" dirty="0" err="1"/>
              <a:t>Відкрита</a:t>
            </a:r>
            <a:r>
              <a:rPr lang="ru-RU" sz="2800" dirty="0"/>
              <a:t> </a:t>
            </a:r>
            <a:r>
              <a:rPr lang="ru-RU" sz="2800" dirty="0" err="1"/>
              <a:t>освіта</a:t>
            </a:r>
            <a:r>
              <a:rPr lang="ru-RU" sz="2800" dirty="0"/>
              <a:t> та </a:t>
            </a:r>
            <a:r>
              <a:rPr lang="ru-RU" sz="2800" dirty="0" err="1"/>
              <a:t>відкрита</a:t>
            </a:r>
            <a:r>
              <a:rPr lang="ru-RU" sz="2800" dirty="0"/>
              <a:t> </a:t>
            </a:r>
            <a:r>
              <a:rPr lang="ru-RU" sz="2800" dirty="0" smtClean="0"/>
              <a:t>наука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/>
              <a:t>схожі</a:t>
            </a:r>
            <a:r>
              <a:rPr lang="ru-RU" sz="2800" dirty="0"/>
              <a:t> </a:t>
            </a:r>
            <a:r>
              <a:rPr lang="ru-RU" sz="2800" dirty="0" err="1"/>
              <a:t>цілі</a:t>
            </a:r>
            <a:r>
              <a:rPr lang="ru-RU" sz="2800" dirty="0"/>
              <a:t> </a:t>
            </a:r>
            <a:r>
              <a:rPr lang="ru-RU" sz="2800" dirty="0" err="1"/>
              <a:t>соціальної</a:t>
            </a:r>
            <a:r>
              <a:rPr lang="ru-RU" sz="2800" dirty="0"/>
              <a:t> </a:t>
            </a:r>
            <a:r>
              <a:rPr lang="ru-RU" sz="2800" dirty="0" err="1" smtClean="0"/>
              <a:t>справедливості</a:t>
            </a:r>
            <a:r>
              <a:rPr lang="ru-RU" sz="2800" dirty="0" smtClean="0"/>
              <a:t>, </a:t>
            </a:r>
            <a:r>
              <a:rPr lang="ru-RU" sz="2800" dirty="0" err="1"/>
              <a:t>перерозподілу</a:t>
            </a:r>
            <a:r>
              <a:rPr lang="ru-RU" sz="2800" dirty="0"/>
              <a:t>, </a:t>
            </a:r>
            <a:r>
              <a:rPr lang="ru-RU" sz="2800" dirty="0" err="1"/>
              <a:t>визнання</a:t>
            </a:r>
            <a:r>
              <a:rPr lang="ru-RU" sz="2800" dirty="0"/>
              <a:t>, </a:t>
            </a:r>
            <a:r>
              <a:rPr lang="ru-RU" sz="2800" dirty="0" err="1"/>
              <a:t>репрезентації</a:t>
            </a:r>
            <a:r>
              <a:rPr lang="ru-RU" sz="2800" dirty="0"/>
              <a:t> та </a:t>
            </a:r>
            <a:r>
              <a:rPr lang="ru-RU" sz="2800" dirty="0" err="1"/>
              <a:t>реструктуризації</a:t>
            </a:r>
            <a:r>
              <a:rPr lang="ru-RU" sz="2800" dirty="0"/>
              <a:t> </a:t>
            </a:r>
            <a:r>
              <a:rPr lang="ru-RU" sz="2800" dirty="0" err="1"/>
              <a:t>наукових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 і </a:t>
            </a:r>
            <a:r>
              <a:rPr lang="ru-RU" sz="2800" dirty="0" err="1" smtClean="0"/>
              <a:t>досвіду</a:t>
            </a:r>
            <a:r>
              <a:rPr lang="ru-RU" sz="2800" smtClean="0"/>
              <a:t>.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err="1" smtClean="0"/>
              <a:t>Незважаючи</a:t>
            </a:r>
            <a:r>
              <a:rPr lang="ru-RU" sz="2800" dirty="0" smtClean="0"/>
              <a:t> </a:t>
            </a:r>
            <a:r>
              <a:rPr lang="ru-RU" sz="2800" dirty="0"/>
              <a:t>на </a:t>
            </a:r>
            <a:r>
              <a:rPr lang="ru-RU" sz="2800" dirty="0" err="1"/>
              <a:t>досягнення</a:t>
            </a:r>
            <a:r>
              <a:rPr lang="ru-RU" sz="2800" dirty="0"/>
              <a:t>, </a:t>
            </a:r>
            <a:r>
              <a:rPr lang="ru-RU" sz="2800" dirty="0" err="1"/>
              <a:t>дослідники</a:t>
            </a:r>
            <a:r>
              <a:rPr lang="ru-RU" sz="2800" dirty="0"/>
              <a:t> та </a:t>
            </a:r>
            <a:r>
              <a:rPr lang="ru-RU" sz="2800" dirty="0" err="1"/>
              <a:t>освітяни</a:t>
            </a:r>
            <a:r>
              <a:rPr lang="ru-RU" sz="2800" dirty="0"/>
              <a:t>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починають</a:t>
            </a:r>
            <a:r>
              <a:rPr lang="ru-RU" sz="2800" dirty="0"/>
              <a:t> </a:t>
            </a:r>
            <a:r>
              <a:rPr lang="ru-RU" sz="2800" dirty="0" err="1"/>
              <a:t>охоплювати</a:t>
            </a:r>
            <a:r>
              <a:rPr lang="ru-RU" sz="2800" dirty="0"/>
              <a:t> </a:t>
            </a:r>
            <a:r>
              <a:rPr lang="ru-RU" sz="2800" dirty="0" err="1"/>
              <a:t>синергію</a:t>
            </a:r>
            <a:r>
              <a:rPr lang="ru-RU" sz="2800" dirty="0"/>
              <a:t> </a:t>
            </a:r>
            <a:r>
              <a:rPr lang="ru-RU" sz="2800" dirty="0" err="1"/>
              <a:t>відкритої</a:t>
            </a:r>
            <a:r>
              <a:rPr lang="ru-RU" sz="2800" dirty="0"/>
              <a:t> науки та практики </a:t>
            </a:r>
            <a:r>
              <a:rPr lang="ru-RU" sz="2800" dirty="0" err="1"/>
              <a:t>відкритої</a:t>
            </a:r>
            <a:r>
              <a:rPr lang="ru-RU" sz="2800" dirty="0"/>
              <a:t> </a:t>
            </a:r>
            <a:r>
              <a:rPr lang="ru-RU" sz="2800" dirty="0" err="1" smtClean="0"/>
              <a:t>освіти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err="1"/>
              <a:t>І</a:t>
            </a:r>
            <a:r>
              <a:rPr lang="ru-RU" sz="2800" dirty="0" err="1" smtClean="0"/>
              <a:t>снує</a:t>
            </a:r>
            <a:r>
              <a:rPr lang="ru-RU" sz="2800" dirty="0" smtClean="0"/>
              <a:t> </a:t>
            </a:r>
            <a:r>
              <a:rPr lang="ru-RU" sz="2800" dirty="0"/>
              <a:t>потреба у </a:t>
            </a:r>
            <a:r>
              <a:rPr lang="ru-RU" sz="2800" dirty="0" err="1"/>
              <a:t>підготовці</a:t>
            </a:r>
            <a:r>
              <a:rPr lang="ru-RU" sz="2800" dirty="0"/>
              <a:t> </a:t>
            </a:r>
            <a:r>
              <a:rPr lang="ru-RU" sz="2800" dirty="0" err="1"/>
              <a:t>дослідників</a:t>
            </a:r>
            <a:r>
              <a:rPr lang="ru-RU" sz="2800" dirty="0"/>
              <a:t> на початку </a:t>
            </a:r>
            <a:r>
              <a:rPr lang="ru-RU" sz="2800" dirty="0" err="1"/>
              <a:t>кар’єри</a:t>
            </a:r>
            <a:r>
              <a:rPr lang="ru-RU" sz="2800" dirty="0"/>
              <a:t> та </a:t>
            </a:r>
            <a:r>
              <a:rPr lang="ru-RU" sz="2800" dirty="0" err="1"/>
              <a:t>інтеграції</a:t>
            </a:r>
            <a:r>
              <a:rPr lang="ru-RU" sz="2800" dirty="0"/>
              <a:t> практик </a:t>
            </a:r>
            <a:r>
              <a:rPr lang="ru-RU" sz="2800" dirty="0" err="1"/>
              <a:t>відкритої</a:t>
            </a:r>
            <a:r>
              <a:rPr lang="ru-RU" sz="2800" dirty="0"/>
              <a:t> науки в </a:t>
            </a:r>
            <a:r>
              <a:rPr lang="ru-RU" sz="2800" dirty="0" err="1"/>
              <a:t>навчальні</a:t>
            </a:r>
            <a:r>
              <a:rPr lang="ru-RU" sz="2800" dirty="0"/>
              <a:t> </a:t>
            </a:r>
            <a:r>
              <a:rPr lang="ru-RU" sz="2800" dirty="0" err="1"/>
              <a:t>плани</a:t>
            </a:r>
            <a:r>
              <a:rPr lang="ru-RU" sz="2800" dirty="0"/>
              <a:t> </a:t>
            </a:r>
            <a:r>
              <a:rPr lang="ru-RU" sz="2800" dirty="0" smtClean="0"/>
              <a:t>ЗВО, </a:t>
            </a:r>
            <a:r>
              <a:rPr lang="ru-RU" sz="2800" dirty="0"/>
              <a:t>при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наголошуючи</a:t>
            </a:r>
            <a:r>
              <a:rPr lang="ru-RU" sz="2800" dirty="0"/>
              <a:t> на </a:t>
            </a:r>
            <a:r>
              <a:rPr lang="ru-RU" sz="2800" dirty="0" err="1"/>
              <a:t>зменшенні</a:t>
            </a:r>
            <a:r>
              <a:rPr lang="ru-RU" sz="2800" dirty="0"/>
              <a:t> та </a:t>
            </a:r>
            <a:r>
              <a:rPr lang="ru-RU" sz="2800" dirty="0" err="1"/>
              <a:t>усуненні</a:t>
            </a:r>
            <a:r>
              <a:rPr lang="ru-RU" sz="2800" dirty="0"/>
              <a:t> </a:t>
            </a:r>
            <a:r>
              <a:rPr lang="ru-RU" sz="2800" dirty="0" err="1"/>
              <a:t>системних</a:t>
            </a:r>
            <a:r>
              <a:rPr lang="ru-RU" sz="2800" dirty="0"/>
              <a:t> </a:t>
            </a:r>
            <a:r>
              <a:rPr lang="ru-RU" sz="2800" dirty="0" err="1"/>
              <a:t>бар’єрів</a:t>
            </a:r>
            <a:r>
              <a:rPr lang="ru-RU" sz="2800" dirty="0"/>
              <a:t> для тих,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найбільше</a:t>
            </a:r>
            <a:r>
              <a:rPr lang="ru-RU" sz="2800" dirty="0"/>
              <a:t> </a:t>
            </a:r>
            <a:r>
              <a:rPr lang="ru-RU" sz="2800" dirty="0" err="1" smtClean="0"/>
              <a:t>постраждав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нерівності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3348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Список </a:t>
            </a:r>
            <a:r>
              <a:rPr lang="ru-RU" sz="3600" b="1" dirty="0" err="1" smtClean="0">
                <a:solidFill>
                  <a:srgbClr val="002060"/>
                </a:solidFill>
              </a:rPr>
              <a:t>використаних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джерел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976664"/>
          </a:xfrm>
        </p:spPr>
        <p:txBody>
          <a:bodyPr>
            <a:normAutofit fontScale="32500" lnSpcReduction="20000"/>
          </a:bodyPr>
          <a:lstStyle/>
          <a:p>
            <a:r>
              <a:rPr lang="uk-UA" sz="3700" dirty="0"/>
              <a:t>Колесникова Т. О. (2023). Відкриті освітні ресурси та відкриті підручники в контексті укріплення потенціалу лідерства бібліотек ЗВО в доступності знань. Вісник Книжкової палати, 7. С. 3–15. DOI: 10.36273/2076-9555.2023.7(324).3-15. URL: </a:t>
            </a:r>
            <a:r>
              <a:rPr lang="uk-UA" sz="3700" u="sng" dirty="0">
                <a:hlinkClick r:id="rId2"/>
              </a:rPr>
              <a:t>https://crust.ust.edu.ua/items/817b6964-f0fa-4ed6-977f-44b2133e11cf</a:t>
            </a:r>
            <a:r>
              <a:rPr lang="uk-UA" sz="3700" dirty="0"/>
              <a:t> </a:t>
            </a:r>
          </a:p>
          <a:p>
            <a:r>
              <a:rPr lang="uk-UA" sz="3700" dirty="0"/>
              <a:t>Колесникова, Т. О. (2024). Ліцензії </a:t>
            </a:r>
            <a:r>
              <a:rPr lang="uk-UA" sz="3700" dirty="0" err="1"/>
              <a:t>Creative</a:t>
            </a:r>
            <a:r>
              <a:rPr lang="uk-UA" sz="3700" dirty="0"/>
              <a:t> </a:t>
            </a:r>
            <a:r>
              <a:rPr lang="uk-UA" sz="3700" dirty="0" err="1"/>
              <a:t>Commons</a:t>
            </a:r>
            <a:r>
              <a:rPr lang="uk-UA" sz="3700" dirty="0"/>
              <a:t> (СС) і відкриті освітні ресурси (OER): Запитання та відповіді : порадник / </a:t>
            </a:r>
            <a:r>
              <a:rPr lang="uk-UA" sz="3700" dirty="0" err="1"/>
              <a:t>авт.-упоряд</a:t>
            </a:r>
            <a:r>
              <a:rPr lang="uk-UA" sz="3700" dirty="0"/>
              <a:t>. Т. О. Колесникова. Дніпро: Укр. </a:t>
            </a:r>
            <a:r>
              <a:rPr lang="uk-UA" sz="3700" dirty="0" err="1"/>
              <a:t>держ</a:t>
            </a:r>
            <a:r>
              <a:rPr lang="uk-UA" sz="3700" dirty="0"/>
              <a:t>. ун-т науки і технологій. 37 с. DOI: </a:t>
            </a:r>
            <a:r>
              <a:rPr lang="uk-UA" sz="3700" u="sng" dirty="0">
                <a:hlinkClick r:id="rId3"/>
              </a:rPr>
              <a:t>https://doi.org/10.15802/lib.001OER.24</a:t>
            </a:r>
            <a:r>
              <a:rPr lang="uk-UA" sz="3700" dirty="0"/>
              <a:t> або  URI: </a:t>
            </a:r>
            <a:r>
              <a:rPr lang="uk-UA" sz="3700" u="sng" dirty="0">
                <a:hlinkClick r:id="rId4"/>
              </a:rPr>
              <a:t>https://crust.ust.edu.ua/handle/123456789/18337</a:t>
            </a:r>
            <a:r>
              <a:rPr lang="uk-UA" sz="3700" dirty="0"/>
              <a:t> </a:t>
            </a:r>
          </a:p>
          <a:p>
            <a:r>
              <a:rPr lang="uk-UA" sz="3700" dirty="0"/>
              <a:t>Колесникова Т. О. Формування та досягнення «</a:t>
            </a:r>
            <a:r>
              <a:rPr lang="uk-UA" sz="3700" dirty="0" err="1"/>
              <a:t>Візії</a:t>
            </a:r>
            <a:r>
              <a:rPr lang="uk-UA" sz="3700" dirty="0"/>
              <a:t> майбутнього освіти і науки України»: роль університетських бібліотек. Стратегії розвитку бібліотек. 2024. С. 25–30. DOI: </a:t>
            </a:r>
            <a:r>
              <a:rPr lang="ru-RU" sz="3700" dirty="0"/>
              <a:t/>
            </a:r>
            <a:br>
              <a:rPr lang="ru-RU" sz="3700" dirty="0"/>
            </a:br>
            <a:r>
              <a:rPr lang="ru-RU" sz="3700" u="sng" dirty="0">
                <a:hlinkClick r:id="rId5"/>
              </a:rPr>
              <a:t>https://doi.org/10.20535/2024.306025</a:t>
            </a:r>
            <a:r>
              <a:rPr lang="ru-RU" sz="3700" u="sng" dirty="0"/>
              <a:t> </a:t>
            </a:r>
            <a:r>
              <a:rPr lang="uk-UA" sz="3700" dirty="0"/>
              <a:t>або </a:t>
            </a:r>
            <a:r>
              <a:rPr lang="uk-UA" sz="3700" u="sng" dirty="0">
                <a:hlinkClick r:id="rId6"/>
              </a:rPr>
              <a:t>https://crust.ust.edu.ua/handle/123456789/18740</a:t>
            </a:r>
            <a:r>
              <a:rPr lang="uk-UA" sz="3700" dirty="0"/>
              <a:t> </a:t>
            </a:r>
          </a:p>
          <a:p>
            <a:r>
              <a:rPr lang="uk-UA" sz="3700" dirty="0"/>
              <a:t>МОН. </a:t>
            </a:r>
            <a:r>
              <a:rPr lang="uk-UA" sz="3700" dirty="0" err="1"/>
              <a:t>Візія</a:t>
            </a:r>
            <a:r>
              <a:rPr lang="uk-UA" sz="3700" dirty="0"/>
              <a:t> майбутнього освіти і науки України. (2023). </a:t>
            </a:r>
            <a:r>
              <a:rPr lang="uk-UA" sz="3700" u="sng" dirty="0">
                <a:hlinkClick r:id="rId7"/>
              </a:rPr>
              <a:t>https://mon.gov.ua/viziya-maybutnogo-osviti-i-nauki-ukraini</a:t>
            </a:r>
            <a:r>
              <a:rPr lang="uk-UA" sz="3700" dirty="0"/>
              <a:t> </a:t>
            </a:r>
          </a:p>
          <a:p>
            <a:r>
              <a:rPr lang="uk-UA" sz="3700" dirty="0"/>
              <a:t>Сумський державний університет. (2024). Політика відкритої науки Сумського державного університету. Версія 01. </a:t>
            </a:r>
            <a:r>
              <a:rPr lang="uk-UA" sz="3700" u="sng" dirty="0">
                <a:hlinkClick r:id="rId8"/>
              </a:rPr>
              <a:t>https://normative.sumdu.edu.ua/?task=getfile&amp;tmpl=component&amp;id=d6565f9c-9fc9-ee11-98b5-005056015693&amp;kind=1&amp;version=1707881209.2927</a:t>
            </a:r>
            <a:r>
              <a:rPr lang="uk-UA" sz="3700" dirty="0"/>
              <a:t> </a:t>
            </a:r>
          </a:p>
          <a:p>
            <a:r>
              <a:rPr lang="uk-UA" sz="3700" dirty="0" err="1"/>
              <a:t>Creative</a:t>
            </a:r>
            <a:r>
              <a:rPr lang="uk-UA" sz="3700" dirty="0"/>
              <a:t> </a:t>
            </a:r>
            <a:r>
              <a:rPr lang="uk-UA" sz="3700" dirty="0" err="1"/>
              <a:t>Commons</a:t>
            </a:r>
            <a:r>
              <a:rPr lang="uk-UA" sz="3700" dirty="0"/>
              <a:t>. </a:t>
            </a:r>
            <a:r>
              <a:rPr lang="uk-UA" sz="3700" dirty="0" err="1"/>
              <a:t>What</a:t>
            </a:r>
            <a:r>
              <a:rPr lang="uk-UA" sz="3700" dirty="0"/>
              <a:t> </a:t>
            </a:r>
            <a:r>
              <a:rPr lang="uk-UA" sz="3700" dirty="0" err="1"/>
              <a:t>is</a:t>
            </a:r>
            <a:r>
              <a:rPr lang="uk-UA" sz="3700" dirty="0"/>
              <a:t> OER? (</a:t>
            </a:r>
            <a:r>
              <a:rPr lang="uk-UA" sz="3700" dirty="0" err="1"/>
              <a:t>n.d</a:t>
            </a:r>
            <a:r>
              <a:rPr lang="uk-UA" sz="3700" dirty="0"/>
              <a:t>.).  </a:t>
            </a:r>
            <a:r>
              <a:rPr lang="uk-UA" sz="3700" u="sng" dirty="0">
                <a:hlinkClick r:id="rId9"/>
              </a:rPr>
              <a:t>https://wiki.creativecommons.org/wiki/What_is_OER%3F</a:t>
            </a:r>
            <a:r>
              <a:rPr lang="uk-UA" sz="3700" dirty="0"/>
              <a:t> </a:t>
            </a:r>
          </a:p>
          <a:p>
            <a:r>
              <a:rPr lang="uk-UA" sz="3700" dirty="0" err="1"/>
              <a:t>European</a:t>
            </a:r>
            <a:r>
              <a:rPr lang="uk-UA" sz="3700" dirty="0"/>
              <a:t> </a:t>
            </a:r>
            <a:r>
              <a:rPr lang="uk-UA" sz="3700" dirty="0" err="1"/>
              <a:t>Commission</a:t>
            </a:r>
            <a:r>
              <a:rPr lang="uk-UA" sz="3700" dirty="0"/>
              <a:t>, </a:t>
            </a:r>
            <a:r>
              <a:rPr lang="uk-UA" sz="3700" dirty="0" err="1"/>
              <a:t>Joint</a:t>
            </a:r>
            <a:r>
              <a:rPr lang="uk-UA" sz="3700" dirty="0"/>
              <a:t> </a:t>
            </a:r>
            <a:r>
              <a:rPr lang="uk-UA" sz="3700" dirty="0" err="1"/>
              <a:t>Research</a:t>
            </a:r>
            <a:r>
              <a:rPr lang="uk-UA" sz="3700" dirty="0"/>
              <a:t> </a:t>
            </a:r>
            <a:r>
              <a:rPr lang="uk-UA" sz="3700" dirty="0" err="1"/>
              <a:t>Centre</a:t>
            </a:r>
            <a:r>
              <a:rPr lang="uk-UA" sz="3700" dirty="0"/>
              <a:t>, </a:t>
            </a:r>
            <a:r>
              <a:rPr lang="uk-UA" sz="3700" dirty="0" err="1"/>
              <a:t>Inamorato</a:t>
            </a:r>
            <a:r>
              <a:rPr lang="uk-UA" sz="3700" dirty="0"/>
              <a:t> </a:t>
            </a:r>
            <a:r>
              <a:rPr lang="uk-UA" sz="3700" dirty="0" err="1"/>
              <a:t>dos</a:t>
            </a:r>
            <a:r>
              <a:rPr lang="uk-UA" sz="3700" dirty="0"/>
              <a:t> </a:t>
            </a:r>
            <a:r>
              <a:rPr lang="uk-UA" sz="3700" dirty="0" err="1"/>
              <a:t>Santos</a:t>
            </a:r>
            <a:r>
              <a:rPr lang="uk-UA" sz="3700" dirty="0"/>
              <a:t>, A., </a:t>
            </a:r>
            <a:r>
              <a:rPr lang="uk-UA" sz="3700" dirty="0" err="1"/>
              <a:t>Punie</a:t>
            </a:r>
            <a:r>
              <a:rPr lang="uk-UA" sz="3700" dirty="0"/>
              <a:t>, Y., </a:t>
            </a:r>
            <a:r>
              <a:rPr lang="uk-UA" sz="3700" dirty="0" err="1"/>
              <a:t>Castaño</a:t>
            </a:r>
            <a:r>
              <a:rPr lang="uk-UA" sz="3700" dirty="0"/>
              <a:t> </a:t>
            </a:r>
            <a:r>
              <a:rPr lang="uk-UA" sz="3700" dirty="0" err="1"/>
              <a:t>Muñoz</a:t>
            </a:r>
            <a:r>
              <a:rPr lang="uk-UA" sz="3700" dirty="0"/>
              <a:t>, J. (2017). EUR 27938 - </a:t>
            </a:r>
            <a:r>
              <a:rPr lang="uk-UA" sz="3700" dirty="0" err="1"/>
              <a:t>Opening</a:t>
            </a:r>
            <a:r>
              <a:rPr lang="uk-UA" sz="3700" dirty="0"/>
              <a:t> </a:t>
            </a:r>
            <a:r>
              <a:rPr lang="uk-UA" sz="3700" dirty="0" err="1"/>
              <a:t>up</a:t>
            </a:r>
            <a:r>
              <a:rPr lang="uk-UA" sz="3700" dirty="0"/>
              <a:t> </a:t>
            </a:r>
            <a:r>
              <a:rPr lang="uk-UA" sz="3700" dirty="0" err="1"/>
              <a:t>Education</a:t>
            </a:r>
            <a:r>
              <a:rPr lang="uk-UA" sz="3700" dirty="0"/>
              <a:t> : </a:t>
            </a:r>
            <a:r>
              <a:rPr lang="uk-UA" sz="3700" dirty="0" err="1"/>
              <a:t>support</a:t>
            </a:r>
            <a:r>
              <a:rPr lang="uk-UA" sz="3700" dirty="0"/>
              <a:t> </a:t>
            </a:r>
            <a:r>
              <a:rPr lang="uk-UA" sz="3700" dirty="0" err="1"/>
              <a:t>framework</a:t>
            </a:r>
            <a:r>
              <a:rPr lang="uk-UA" sz="3700" dirty="0"/>
              <a:t> </a:t>
            </a:r>
            <a:r>
              <a:rPr lang="uk-UA" sz="3700" dirty="0" err="1"/>
              <a:t>for</a:t>
            </a:r>
            <a:r>
              <a:rPr lang="uk-UA" sz="3700" dirty="0"/>
              <a:t> </a:t>
            </a:r>
            <a:r>
              <a:rPr lang="uk-UA" sz="3700" dirty="0" err="1"/>
              <a:t>higher</a:t>
            </a:r>
            <a:r>
              <a:rPr lang="uk-UA" sz="3700" dirty="0"/>
              <a:t> </a:t>
            </a:r>
            <a:r>
              <a:rPr lang="uk-UA" sz="3700" dirty="0" err="1"/>
              <a:t>education</a:t>
            </a:r>
            <a:r>
              <a:rPr lang="uk-UA" sz="3700" dirty="0"/>
              <a:t> </a:t>
            </a:r>
            <a:r>
              <a:rPr lang="uk-UA" sz="3700" dirty="0" err="1"/>
              <a:t>institutions</a:t>
            </a:r>
            <a:r>
              <a:rPr lang="uk-UA" sz="3700" dirty="0"/>
              <a:t>.  </a:t>
            </a:r>
            <a:r>
              <a:rPr lang="uk-UA" sz="3700" dirty="0" err="1"/>
              <a:t>Publications</a:t>
            </a:r>
            <a:r>
              <a:rPr lang="uk-UA" sz="3700" dirty="0"/>
              <a:t> Office. </a:t>
            </a:r>
            <a:r>
              <a:rPr lang="uk-UA" sz="3700" u="sng" dirty="0">
                <a:hlinkClick r:id="rId10"/>
              </a:rPr>
              <a:t>https://data.europa.eu/doi/10.2791/293408</a:t>
            </a:r>
            <a:r>
              <a:rPr lang="uk-UA" sz="3700" dirty="0"/>
              <a:t> </a:t>
            </a:r>
          </a:p>
          <a:p>
            <a:r>
              <a:rPr lang="uk-UA" sz="3700" dirty="0" err="1"/>
              <a:t>European</a:t>
            </a:r>
            <a:r>
              <a:rPr lang="uk-UA" sz="3700" dirty="0"/>
              <a:t> </a:t>
            </a:r>
            <a:r>
              <a:rPr lang="uk-UA" sz="3700" dirty="0" err="1"/>
              <a:t>Commission</a:t>
            </a:r>
            <a:r>
              <a:rPr lang="uk-UA" sz="3700" dirty="0"/>
              <a:t> </a:t>
            </a:r>
            <a:r>
              <a:rPr lang="uk-UA" sz="3700" dirty="0" err="1"/>
              <a:t>for</a:t>
            </a:r>
            <a:r>
              <a:rPr lang="uk-UA" sz="3700" dirty="0"/>
              <a:t> </a:t>
            </a:r>
            <a:r>
              <a:rPr lang="uk-UA" sz="3700" dirty="0" err="1"/>
              <a:t>Research</a:t>
            </a:r>
            <a:r>
              <a:rPr lang="uk-UA" sz="3700" dirty="0"/>
              <a:t> </a:t>
            </a:r>
            <a:r>
              <a:rPr lang="uk-UA" sz="3700" dirty="0" err="1"/>
              <a:t>and</a:t>
            </a:r>
            <a:r>
              <a:rPr lang="uk-UA" sz="3700" dirty="0"/>
              <a:t> </a:t>
            </a:r>
            <a:r>
              <a:rPr lang="uk-UA" sz="3700" dirty="0" err="1"/>
              <a:t>Innovation</a:t>
            </a:r>
            <a:r>
              <a:rPr lang="uk-UA" sz="3700" dirty="0"/>
              <a:t>. (2024, 20 </a:t>
            </a:r>
            <a:r>
              <a:rPr lang="uk-UA" sz="3700" dirty="0" err="1"/>
              <a:t>September</a:t>
            </a:r>
            <a:r>
              <a:rPr lang="uk-UA" sz="3700" dirty="0"/>
              <a:t>). G20 </a:t>
            </a:r>
            <a:r>
              <a:rPr lang="uk-UA" sz="3700" dirty="0" err="1"/>
              <a:t>agree</a:t>
            </a:r>
            <a:r>
              <a:rPr lang="uk-UA" sz="3700" dirty="0"/>
              <a:t> </a:t>
            </a:r>
            <a:r>
              <a:rPr lang="uk-UA" sz="3700" dirty="0" err="1"/>
              <a:t>on</a:t>
            </a:r>
            <a:r>
              <a:rPr lang="uk-UA" sz="3700" dirty="0"/>
              <a:t> </a:t>
            </a:r>
            <a:r>
              <a:rPr lang="uk-UA" sz="3700" dirty="0" err="1"/>
              <a:t>open</a:t>
            </a:r>
            <a:r>
              <a:rPr lang="uk-UA" sz="3700" dirty="0"/>
              <a:t> </a:t>
            </a:r>
            <a:r>
              <a:rPr lang="uk-UA" sz="3700" dirty="0" err="1"/>
              <a:t>innovation</a:t>
            </a:r>
            <a:r>
              <a:rPr lang="uk-UA" sz="3700" dirty="0"/>
              <a:t> </a:t>
            </a:r>
            <a:r>
              <a:rPr lang="uk-UA" sz="3700" dirty="0" err="1"/>
              <a:t>strategy</a:t>
            </a:r>
            <a:r>
              <a:rPr lang="uk-UA" sz="3700" dirty="0"/>
              <a:t> </a:t>
            </a:r>
            <a:r>
              <a:rPr lang="uk-UA" sz="3700" dirty="0" err="1"/>
              <a:t>and</a:t>
            </a:r>
            <a:r>
              <a:rPr lang="uk-UA" sz="3700" dirty="0"/>
              <a:t> </a:t>
            </a:r>
            <a:r>
              <a:rPr lang="uk-UA" sz="3700" dirty="0" err="1"/>
              <a:t>recommendations</a:t>
            </a:r>
            <a:r>
              <a:rPr lang="uk-UA" sz="3700" dirty="0"/>
              <a:t> </a:t>
            </a:r>
            <a:r>
              <a:rPr lang="uk-UA" sz="3700" dirty="0" err="1"/>
              <a:t>for</a:t>
            </a:r>
            <a:r>
              <a:rPr lang="uk-UA" sz="3700" dirty="0"/>
              <a:t> </a:t>
            </a:r>
            <a:r>
              <a:rPr lang="uk-UA" sz="3700" dirty="0" err="1"/>
              <a:t>diversity</a:t>
            </a:r>
            <a:r>
              <a:rPr lang="uk-UA" sz="3700" dirty="0"/>
              <a:t>, </a:t>
            </a:r>
            <a:r>
              <a:rPr lang="uk-UA" sz="3700" dirty="0" err="1"/>
              <a:t>equity</a:t>
            </a:r>
            <a:r>
              <a:rPr lang="uk-UA" sz="3700" dirty="0"/>
              <a:t>, </a:t>
            </a:r>
            <a:r>
              <a:rPr lang="uk-UA" sz="3700" dirty="0" err="1"/>
              <a:t>inclusion</a:t>
            </a:r>
            <a:r>
              <a:rPr lang="uk-UA" sz="3700" dirty="0"/>
              <a:t>, </a:t>
            </a:r>
            <a:r>
              <a:rPr lang="uk-UA" sz="3700" dirty="0" err="1"/>
              <a:t>and</a:t>
            </a:r>
            <a:r>
              <a:rPr lang="uk-UA" sz="3700" dirty="0"/>
              <a:t> </a:t>
            </a:r>
            <a:r>
              <a:rPr lang="uk-UA" sz="3700" dirty="0" err="1"/>
              <a:t>accessibility</a:t>
            </a:r>
            <a:r>
              <a:rPr lang="uk-UA" sz="3700" dirty="0"/>
              <a:t> </a:t>
            </a:r>
            <a:r>
              <a:rPr lang="uk-UA" sz="3700" dirty="0" err="1"/>
              <a:t>in</a:t>
            </a:r>
            <a:r>
              <a:rPr lang="uk-UA" sz="3700" dirty="0"/>
              <a:t> </a:t>
            </a:r>
            <a:r>
              <a:rPr lang="uk-UA" sz="3700" dirty="0" err="1"/>
              <a:t>science</a:t>
            </a:r>
            <a:r>
              <a:rPr lang="uk-UA" sz="3700" dirty="0"/>
              <a:t>, </a:t>
            </a:r>
            <a:r>
              <a:rPr lang="uk-UA" sz="3700" dirty="0" err="1"/>
              <a:t>technology</a:t>
            </a:r>
            <a:r>
              <a:rPr lang="uk-UA" sz="3700" dirty="0"/>
              <a:t> </a:t>
            </a:r>
            <a:r>
              <a:rPr lang="uk-UA" sz="3700" dirty="0" err="1"/>
              <a:t>and</a:t>
            </a:r>
            <a:r>
              <a:rPr lang="uk-UA" sz="3700" dirty="0"/>
              <a:t> </a:t>
            </a:r>
            <a:r>
              <a:rPr lang="uk-UA" sz="3700" dirty="0" err="1"/>
              <a:t>innovation</a:t>
            </a:r>
            <a:r>
              <a:rPr lang="uk-UA" sz="3700" dirty="0"/>
              <a:t>. </a:t>
            </a:r>
            <a:r>
              <a:rPr lang="uk-UA" sz="3700" u="sng" dirty="0">
                <a:hlinkClick r:id="rId11"/>
              </a:rPr>
              <a:t>https://research-and-innovation.ec.europa.eu/news/all-research-and-innovation-news/g20-agree-open-innovation-strategy-and-recommendations-diversity-equity-inclusion-and-accessibility-2024-09-20_en</a:t>
            </a:r>
            <a:endParaRPr lang="uk-UA" sz="3700" dirty="0"/>
          </a:p>
          <a:p>
            <a:r>
              <a:rPr lang="uk-UA" sz="3700" dirty="0"/>
              <a:t>EOSC. </a:t>
            </a:r>
            <a:r>
              <a:rPr lang="uk-UA" sz="3700" dirty="0" err="1"/>
              <a:t>Technical</a:t>
            </a:r>
            <a:r>
              <a:rPr lang="uk-UA" sz="3700" dirty="0"/>
              <a:t> </a:t>
            </a:r>
            <a:r>
              <a:rPr lang="uk-UA" sz="3700" dirty="0" err="1"/>
              <a:t>launch</a:t>
            </a:r>
            <a:r>
              <a:rPr lang="uk-UA" sz="3700" dirty="0"/>
              <a:t> </a:t>
            </a:r>
            <a:r>
              <a:rPr lang="uk-UA" sz="3700" dirty="0" err="1"/>
              <a:t>of</a:t>
            </a:r>
            <a:r>
              <a:rPr lang="uk-UA" sz="3700" dirty="0"/>
              <a:t> </a:t>
            </a:r>
            <a:r>
              <a:rPr lang="uk-UA" sz="3700" dirty="0" err="1"/>
              <a:t>the</a:t>
            </a:r>
            <a:r>
              <a:rPr lang="uk-UA" sz="3700" dirty="0"/>
              <a:t> EOSC EU </a:t>
            </a:r>
            <a:r>
              <a:rPr lang="uk-UA" sz="3700" dirty="0" err="1"/>
              <a:t>Node</a:t>
            </a:r>
            <a:r>
              <a:rPr lang="uk-UA" sz="3700" dirty="0"/>
              <a:t> </a:t>
            </a:r>
            <a:r>
              <a:rPr lang="uk-UA" sz="3700" dirty="0" err="1"/>
              <a:t>sets</a:t>
            </a:r>
            <a:r>
              <a:rPr lang="uk-UA" sz="3700" dirty="0"/>
              <a:t> </a:t>
            </a:r>
            <a:r>
              <a:rPr lang="uk-UA" sz="3700" dirty="0" err="1"/>
              <a:t>the</a:t>
            </a:r>
            <a:r>
              <a:rPr lang="uk-UA" sz="3700" dirty="0"/>
              <a:t> </a:t>
            </a:r>
            <a:r>
              <a:rPr lang="uk-UA" sz="3700" dirty="0" err="1"/>
              <a:t>stage</a:t>
            </a:r>
            <a:r>
              <a:rPr lang="uk-UA" sz="3700" dirty="0"/>
              <a:t> </a:t>
            </a:r>
            <a:r>
              <a:rPr lang="uk-UA" sz="3700" dirty="0" err="1"/>
              <a:t>for</a:t>
            </a:r>
            <a:r>
              <a:rPr lang="uk-UA" sz="3700" dirty="0"/>
              <a:t> a </a:t>
            </a:r>
            <a:r>
              <a:rPr lang="uk-UA" sz="3700" dirty="0" err="1"/>
              <a:t>successful</a:t>
            </a:r>
            <a:r>
              <a:rPr lang="uk-UA" sz="3700" dirty="0"/>
              <a:t> </a:t>
            </a:r>
            <a:r>
              <a:rPr lang="uk-UA" sz="3700" dirty="0" err="1"/>
              <a:t>deployment</a:t>
            </a:r>
            <a:r>
              <a:rPr lang="uk-UA" sz="3700" dirty="0"/>
              <a:t> (2024, 11 </a:t>
            </a:r>
            <a:r>
              <a:rPr lang="uk-UA" sz="3700" dirty="0" err="1"/>
              <a:t>October</a:t>
            </a:r>
            <a:r>
              <a:rPr lang="uk-UA" sz="3700" dirty="0"/>
              <a:t>). </a:t>
            </a:r>
            <a:r>
              <a:rPr lang="uk-UA" sz="3700" u="sng" dirty="0">
                <a:hlinkClick r:id="rId12"/>
              </a:rPr>
              <a:t>https://eosc.eu/news/2024/10/technical-launch-of-the-eosc-eu-node-sets-the-stage-for-a-successful-deployment/</a:t>
            </a:r>
            <a:r>
              <a:rPr lang="uk-UA" sz="3700" dirty="0"/>
              <a:t> </a:t>
            </a:r>
          </a:p>
          <a:p>
            <a:r>
              <a:rPr lang="uk-UA" sz="3700" dirty="0" err="1"/>
              <a:t>OpenScience.eu</a:t>
            </a:r>
            <a:r>
              <a:rPr lang="uk-UA" sz="3700" dirty="0"/>
              <a:t>, n. d. </a:t>
            </a:r>
            <a:r>
              <a:rPr lang="uk-UA" sz="3700" dirty="0" err="1"/>
              <a:t>Where</a:t>
            </a:r>
            <a:r>
              <a:rPr lang="uk-UA" sz="3700" dirty="0"/>
              <a:t> </a:t>
            </a:r>
            <a:r>
              <a:rPr lang="uk-UA" sz="3700" dirty="0" err="1"/>
              <a:t>is</a:t>
            </a:r>
            <a:r>
              <a:rPr lang="uk-UA" sz="3700" dirty="0"/>
              <a:t> </a:t>
            </a:r>
            <a:r>
              <a:rPr lang="uk-UA" sz="3700" dirty="0" err="1"/>
              <a:t>Open</a:t>
            </a:r>
            <a:r>
              <a:rPr lang="uk-UA" sz="3700" dirty="0"/>
              <a:t> </a:t>
            </a:r>
            <a:r>
              <a:rPr lang="uk-UA" sz="3700" dirty="0" err="1"/>
              <a:t>Science</a:t>
            </a:r>
            <a:r>
              <a:rPr lang="uk-UA" sz="3700" dirty="0"/>
              <a:t> </a:t>
            </a:r>
            <a:r>
              <a:rPr lang="uk-UA" sz="3700" dirty="0" err="1"/>
              <a:t>in</a:t>
            </a:r>
            <a:r>
              <a:rPr lang="uk-UA" sz="3700" dirty="0"/>
              <a:t> </a:t>
            </a:r>
            <a:r>
              <a:rPr lang="uk-UA" sz="3700" dirty="0" err="1"/>
              <a:t>Horizon</a:t>
            </a:r>
            <a:r>
              <a:rPr lang="uk-UA" sz="3700" dirty="0"/>
              <a:t> </a:t>
            </a:r>
            <a:r>
              <a:rPr lang="uk-UA" sz="3700" dirty="0" err="1"/>
              <a:t>Europe</a:t>
            </a:r>
            <a:r>
              <a:rPr lang="uk-UA" sz="3700" dirty="0"/>
              <a:t>? </a:t>
            </a:r>
            <a:r>
              <a:rPr lang="uk-UA" sz="3700" u="sng" dirty="0">
                <a:hlinkClick r:id="rId13"/>
              </a:rPr>
              <a:t>https://openscience.eu/Open-Science-in-Horizon-Europe</a:t>
            </a:r>
            <a:r>
              <a:rPr lang="uk-UA" sz="3700" dirty="0"/>
              <a:t> </a:t>
            </a:r>
          </a:p>
          <a:p>
            <a:r>
              <a:rPr lang="uk-UA" sz="3700" dirty="0"/>
              <a:t>SPARC </a:t>
            </a:r>
            <a:r>
              <a:rPr lang="uk-UA" sz="3700" dirty="0" err="1"/>
              <a:t>Europe</a:t>
            </a:r>
            <a:r>
              <a:rPr lang="uk-UA" sz="3700" dirty="0"/>
              <a:t>. </a:t>
            </a:r>
            <a:r>
              <a:rPr lang="uk-UA" sz="3700" dirty="0" err="1"/>
              <a:t>European</a:t>
            </a:r>
            <a:r>
              <a:rPr lang="uk-UA" sz="3700" dirty="0"/>
              <a:t> </a:t>
            </a:r>
            <a:r>
              <a:rPr lang="uk-UA" sz="3700" dirty="0" err="1"/>
              <a:t>Network</a:t>
            </a:r>
            <a:r>
              <a:rPr lang="uk-UA" sz="3700" dirty="0"/>
              <a:t> </a:t>
            </a:r>
            <a:r>
              <a:rPr lang="uk-UA" sz="3700" dirty="0" err="1"/>
              <a:t>of</a:t>
            </a:r>
            <a:r>
              <a:rPr lang="uk-UA" sz="3700" dirty="0"/>
              <a:t> </a:t>
            </a:r>
            <a:r>
              <a:rPr lang="uk-UA" sz="3700" dirty="0" err="1"/>
              <a:t>Open</a:t>
            </a:r>
            <a:r>
              <a:rPr lang="uk-UA" sz="3700" dirty="0"/>
              <a:t> </a:t>
            </a:r>
            <a:r>
              <a:rPr lang="uk-UA" sz="3700" dirty="0" err="1"/>
              <a:t>Education</a:t>
            </a:r>
            <a:r>
              <a:rPr lang="uk-UA" sz="3700" dirty="0"/>
              <a:t> </a:t>
            </a:r>
            <a:r>
              <a:rPr lang="uk-UA" sz="3700" dirty="0" err="1"/>
              <a:t>Librarians</a:t>
            </a:r>
            <a:r>
              <a:rPr lang="uk-UA" sz="3700" dirty="0"/>
              <a:t>. (2024). </a:t>
            </a:r>
            <a:r>
              <a:rPr lang="uk-UA" sz="3700" dirty="0" err="1"/>
              <a:t>An</a:t>
            </a:r>
            <a:r>
              <a:rPr lang="uk-UA" sz="3700" dirty="0"/>
              <a:t> ENOEL </a:t>
            </a:r>
            <a:r>
              <a:rPr lang="uk-UA" sz="3700" dirty="0" err="1"/>
              <a:t>Toolkit</a:t>
            </a:r>
            <a:r>
              <a:rPr lang="uk-UA" sz="3700" dirty="0"/>
              <a:t>: </a:t>
            </a:r>
            <a:r>
              <a:rPr lang="uk-UA" sz="3700" dirty="0" err="1"/>
              <a:t>Open</a:t>
            </a:r>
            <a:r>
              <a:rPr lang="uk-UA" sz="3700" dirty="0"/>
              <a:t> </a:t>
            </a:r>
            <a:r>
              <a:rPr lang="uk-UA" sz="3700" dirty="0" err="1"/>
              <a:t>Education</a:t>
            </a:r>
            <a:r>
              <a:rPr lang="uk-UA" sz="3700" dirty="0"/>
              <a:t> </a:t>
            </a:r>
            <a:r>
              <a:rPr lang="uk-UA" sz="3700" dirty="0" err="1"/>
              <a:t>Benefits</a:t>
            </a:r>
            <a:r>
              <a:rPr lang="uk-UA" sz="3700" dirty="0"/>
              <a:t>. </a:t>
            </a:r>
            <a:r>
              <a:rPr lang="uk-UA" sz="3700" u="sng" dirty="0">
                <a:hlinkClick r:id="rId14"/>
              </a:rPr>
              <a:t>https://zenodo.org/records/13832308</a:t>
            </a:r>
            <a:r>
              <a:rPr lang="uk-UA" sz="3700" dirty="0"/>
              <a:t> </a:t>
            </a:r>
          </a:p>
          <a:p>
            <a:r>
              <a:rPr lang="uk-UA" sz="3700" dirty="0"/>
              <a:t>VITAE</a:t>
            </a:r>
            <a:r>
              <a:rPr lang="en-US" sz="3700" dirty="0"/>
              <a:t>. (</a:t>
            </a:r>
            <a:r>
              <a:rPr lang="en-US" sz="3700" dirty="0" err="1"/>
              <a:t>n.d.</a:t>
            </a:r>
            <a:r>
              <a:rPr lang="en-US" sz="3700" dirty="0"/>
              <a:t>). </a:t>
            </a:r>
            <a:r>
              <a:rPr lang="uk-UA" sz="3700" dirty="0" err="1"/>
              <a:t>What</a:t>
            </a:r>
            <a:r>
              <a:rPr lang="uk-UA" sz="3700" dirty="0"/>
              <a:t> </a:t>
            </a:r>
            <a:r>
              <a:rPr lang="uk-UA" sz="3700" dirty="0" err="1"/>
              <a:t>is</a:t>
            </a:r>
            <a:r>
              <a:rPr lang="uk-UA" sz="3700" dirty="0"/>
              <a:t> </a:t>
            </a:r>
            <a:r>
              <a:rPr lang="uk-UA" sz="3700" dirty="0" err="1"/>
              <a:t>an</a:t>
            </a:r>
            <a:r>
              <a:rPr lang="uk-UA" sz="3700" dirty="0"/>
              <a:t> </a:t>
            </a:r>
            <a:r>
              <a:rPr lang="uk-UA" sz="3700" dirty="0" err="1"/>
              <a:t>open</a:t>
            </a:r>
            <a:r>
              <a:rPr lang="uk-UA" sz="3700" dirty="0"/>
              <a:t> </a:t>
            </a:r>
            <a:r>
              <a:rPr lang="uk-UA" sz="3700" dirty="0" err="1"/>
              <a:t>researcher</a:t>
            </a:r>
            <a:r>
              <a:rPr lang="uk-UA" sz="3700" dirty="0"/>
              <a:t>? </a:t>
            </a:r>
            <a:r>
              <a:rPr lang="en-US" sz="3700" u="sng" dirty="0">
                <a:hlinkClick r:id="rId15"/>
              </a:rPr>
              <a:t>https</a:t>
            </a:r>
            <a:r>
              <a:rPr lang="ru-RU" sz="3700" u="sng" dirty="0">
                <a:hlinkClick r:id="rId15"/>
              </a:rPr>
              <a:t>://</a:t>
            </a:r>
            <a:r>
              <a:rPr lang="en-US" sz="3700" u="sng" dirty="0">
                <a:hlinkClick r:id="rId15"/>
              </a:rPr>
              <a:t>www</a:t>
            </a:r>
            <a:r>
              <a:rPr lang="ru-RU" sz="3700" u="sng" dirty="0">
                <a:hlinkClick r:id="rId15"/>
              </a:rPr>
              <a:t>.</a:t>
            </a:r>
            <a:r>
              <a:rPr lang="en-US" sz="3700" u="sng" dirty="0">
                <a:hlinkClick r:id="rId15"/>
              </a:rPr>
              <a:t>vitae</a:t>
            </a:r>
            <a:r>
              <a:rPr lang="ru-RU" sz="3700" u="sng" dirty="0">
                <a:hlinkClick r:id="rId15"/>
              </a:rPr>
              <a:t>.</a:t>
            </a:r>
            <a:r>
              <a:rPr lang="en-US" sz="3700" u="sng" dirty="0">
                <a:hlinkClick r:id="rId15"/>
              </a:rPr>
              <a:t>ac</a:t>
            </a:r>
            <a:r>
              <a:rPr lang="ru-RU" sz="3700" u="sng" dirty="0">
                <a:hlinkClick r:id="rId15"/>
              </a:rPr>
              <a:t>.</a:t>
            </a:r>
            <a:r>
              <a:rPr lang="en-US" sz="3700" u="sng" dirty="0" err="1">
                <a:hlinkClick r:id="rId15"/>
              </a:rPr>
              <a:t>uk</a:t>
            </a:r>
            <a:r>
              <a:rPr lang="ru-RU" sz="3700" u="sng" dirty="0">
                <a:hlinkClick r:id="rId15"/>
              </a:rPr>
              <a:t>/</a:t>
            </a:r>
            <a:r>
              <a:rPr lang="en-US" sz="3700" u="sng" dirty="0">
                <a:hlinkClick r:id="rId15"/>
              </a:rPr>
              <a:t>doing</a:t>
            </a:r>
            <a:r>
              <a:rPr lang="ru-RU" sz="3700" u="sng" dirty="0">
                <a:hlinkClick r:id="rId15"/>
              </a:rPr>
              <a:t>-</a:t>
            </a:r>
            <a:r>
              <a:rPr lang="en-US" sz="3700" u="sng" dirty="0">
                <a:hlinkClick r:id="rId15"/>
              </a:rPr>
              <a:t>research</a:t>
            </a:r>
            <a:r>
              <a:rPr lang="ru-RU" sz="3700" u="sng" dirty="0">
                <a:hlinkClick r:id="rId15"/>
              </a:rPr>
              <a:t>/</a:t>
            </a:r>
            <a:r>
              <a:rPr lang="en-US" sz="3700" u="sng" dirty="0">
                <a:hlinkClick r:id="rId15"/>
              </a:rPr>
              <a:t>open</a:t>
            </a:r>
            <a:r>
              <a:rPr lang="ru-RU" sz="3700" u="sng" dirty="0">
                <a:hlinkClick r:id="rId15"/>
              </a:rPr>
              <a:t>-</a:t>
            </a:r>
            <a:r>
              <a:rPr lang="en-US" sz="3700" u="sng" dirty="0">
                <a:hlinkClick r:id="rId15"/>
              </a:rPr>
              <a:t>research</a:t>
            </a:r>
            <a:r>
              <a:rPr lang="ru-RU" sz="3700" u="sng" dirty="0">
                <a:hlinkClick r:id="rId15"/>
              </a:rPr>
              <a:t>-</a:t>
            </a:r>
            <a:r>
              <a:rPr lang="en-US" sz="3700" u="sng" dirty="0">
                <a:hlinkClick r:id="rId15"/>
              </a:rPr>
              <a:t>and</a:t>
            </a:r>
            <a:r>
              <a:rPr lang="ru-RU" sz="3700" u="sng" dirty="0">
                <a:hlinkClick r:id="rId15"/>
              </a:rPr>
              <a:t>-</a:t>
            </a:r>
            <a:r>
              <a:rPr lang="en-US" sz="3700" u="sng" dirty="0">
                <a:hlinkClick r:id="rId15"/>
              </a:rPr>
              <a:t>open</a:t>
            </a:r>
            <a:r>
              <a:rPr lang="ru-RU" sz="3700" u="sng" dirty="0">
                <a:hlinkClick r:id="rId15"/>
              </a:rPr>
              <a:t>-</a:t>
            </a:r>
            <a:r>
              <a:rPr lang="en-US" sz="3700" u="sng" dirty="0">
                <a:hlinkClick r:id="rId15"/>
              </a:rPr>
              <a:t>researchers</a:t>
            </a:r>
            <a:r>
              <a:rPr lang="ru-RU" sz="3700" u="sng" dirty="0">
                <a:hlinkClick r:id="rId15"/>
              </a:rPr>
              <a:t>/</a:t>
            </a:r>
            <a:r>
              <a:rPr lang="en-US" sz="3700" u="sng" dirty="0">
                <a:hlinkClick r:id="rId15"/>
              </a:rPr>
              <a:t>what</a:t>
            </a:r>
            <a:r>
              <a:rPr lang="ru-RU" sz="3700" u="sng" dirty="0">
                <a:hlinkClick r:id="rId15"/>
              </a:rPr>
              <a:t>-</a:t>
            </a:r>
            <a:r>
              <a:rPr lang="en-US" sz="3700" u="sng" dirty="0">
                <a:hlinkClick r:id="rId15"/>
              </a:rPr>
              <a:t>is</a:t>
            </a:r>
            <a:r>
              <a:rPr lang="ru-RU" sz="3700" u="sng" dirty="0">
                <a:hlinkClick r:id="rId15"/>
              </a:rPr>
              <a:t>-</a:t>
            </a:r>
            <a:r>
              <a:rPr lang="en-US" sz="3700" u="sng" dirty="0">
                <a:hlinkClick r:id="rId15"/>
              </a:rPr>
              <a:t>an</a:t>
            </a:r>
            <a:r>
              <a:rPr lang="ru-RU" sz="3700" u="sng" dirty="0">
                <a:hlinkClick r:id="rId15"/>
              </a:rPr>
              <a:t>-</a:t>
            </a:r>
            <a:r>
              <a:rPr lang="en-US" sz="3700" u="sng" dirty="0">
                <a:hlinkClick r:id="rId15"/>
              </a:rPr>
              <a:t>open</a:t>
            </a:r>
            <a:r>
              <a:rPr lang="ru-RU" sz="3700" u="sng" dirty="0">
                <a:hlinkClick r:id="rId15"/>
              </a:rPr>
              <a:t>-</a:t>
            </a:r>
            <a:r>
              <a:rPr lang="en-US" sz="3700" u="sng" dirty="0">
                <a:hlinkClick r:id="rId15"/>
              </a:rPr>
              <a:t>researcher</a:t>
            </a:r>
            <a:r>
              <a:rPr lang="en-US" sz="3700" dirty="0"/>
              <a:t> </a:t>
            </a:r>
            <a:endParaRPr lang="uk-UA" sz="3700" dirty="0"/>
          </a:p>
          <a:p>
            <a:r>
              <a:rPr lang="uk-UA" sz="3700" dirty="0" err="1"/>
              <a:t>The</a:t>
            </a:r>
            <a:r>
              <a:rPr lang="uk-UA" sz="3700" dirty="0"/>
              <a:t> </a:t>
            </a:r>
            <a:r>
              <a:rPr lang="uk-UA" sz="3700" dirty="0" err="1"/>
              <a:t>Open</a:t>
            </a:r>
            <a:r>
              <a:rPr lang="uk-UA" sz="3700" dirty="0"/>
              <a:t> </a:t>
            </a:r>
            <a:r>
              <a:rPr lang="uk-UA" sz="3700" dirty="0" err="1"/>
              <a:t>Education</a:t>
            </a:r>
            <a:r>
              <a:rPr lang="uk-UA" sz="3700" dirty="0"/>
              <a:t> </a:t>
            </a:r>
            <a:r>
              <a:rPr lang="uk-UA" sz="3700" dirty="0" err="1"/>
              <a:t>Award</a:t>
            </a:r>
            <a:r>
              <a:rPr lang="uk-UA" sz="3700" dirty="0"/>
              <a:t> </a:t>
            </a:r>
            <a:r>
              <a:rPr lang="uk-UA" sz="3700" dirty="0" err="1"/>
              <a:t>of</a:t>
            </a:r>
            <a:r>
              <a:rPr lang="uk-UA" sz="3700" dirty="0"/>
              <a:t> </a:t>
            </a:r>
            <a:r>
              <a:rPr lang="uk-UA" sz="3700" dirty="0" err="1"/>
              <a:t>Excellence</a:t>
            </a:r>
            <a:r>
              <a:rPr lang="uk-UA" sz="3700" dirty="0"/>
              <a:t> 2022 </a:t>
            </a:r>
            <a:r>
              <a:rPr lang="uk-UA" sz="3700" dirty="0" err="1"/>
              <a:t>for</a:t>
            </a:r>
            <a:r>
              <a:rPr lang="uk-UA" sz="3700" dirty="0"/>
              <a:t> </a:t>
            </a:r>
            <a:r>
              <a:rPr lang="uk-UA" sz="3700" dirty="0" err="1"/>
              <a:t>Open</a:t>
            </a:r>
            <a:r>
              <a:rPr lang="uk-UA" sz="3700" dirty="0"/>
              <a:t> </a:t>
            </a:r>
            <a:r>
              <a:rPr lang="uk-UA" sz="3700" dirty="0" err="1"/>
              <a:t>Resilience</a:t>
            </a:r>
            <a:r>
              <a:rPr lang="uk-UA" sz="3700" dirty="0"/>
              <a:t>. (2022). </a:t>
            </a:r>
            <a:r>
              <a:rPr lang="uk-UA" sz="3700" dirty="0" err="1"/>
              <a:t>Advocacy</a:t>
            </a:r>
            <a:r>
              <a:rPr lang="uk-UA" sz="3700" dirty="0"/>
              <a:t> </a:t>
            </a:r>
            <a:r>
              <a:rPr lang="uk-UA" sz="3700" dirty="0" err="1"/>
              <a:t>work</a:t>
            </a:r>
            <a:r>
              <a:rPr lang="uk-UA" sz="3700" dirty="0"/>
              <a:t> </a:t>
            </a:r>
            <a:r>
              <a:rPr lang="uk-UA" sz="3700" dirty="0" err="1"/>
              <a:t>of</a:t>
            </a:r>
            <a:r>
              <a:rPr lang="uk-UA" sz="3700" dirty="0"/>
              <a:t> </a:t>
            </a:r>
            <a:r>
              <a:rPr lang="uk-UA" sz="3700" dirty="0" err="1"/>
              <a:t>the</a:t>
            </a:r>
            <a:r>
              <a:rPr lang="uk-UA" sz="3700" dirty="0"/>
              <a:t> </a:t>
            </a:r>
            <a:r>
              <a:rPr lang="uk-UA" sz="3700" dirty="0" err="1"/>
              <a:t>Scientific</a:t>
            </a:r>
            <a:r>
              <a:rPr lang="uk-UA" sz="3700" dirty="0"/>
              <a:t> </a:t>
            </a:r>
            <a:r>
              <a:rPr lang="uk-UA" sz="3700" dirty="0" err="1"/>
              <a:t>Library</a:t>
            </a:r>
            <a:r>
              <a:rPr lang="uk-UA" sz="3700" dirty="0"/>
              <a:t> </a:t>
            </a:r>
            <a:r>
              <a:rPr lang="uk-UA" sz="3700" dirty="0" err="1"/>
              <a:t>to</a:t>
            </a:r>
            <a:r>
              <a:rPr lang="uk-UA" sz="3700" dirty="0"/>
              <a:t> </a:t>
            </a:r>
            <a:r>
              <a:rPr lang="uk-UA" sz="3700" dirty="0" err="1"/>
              <a:t>advance</a:t>
            </a:r>
            <a:r>
              <a:rPr lang="uk-UA" sz="3700" dirty="0"/>
              <a:t> </a:t>
            </a:r>
            <a:r>
              <a:rPr lang="uk-UA" sz="3700" dirty="0" err="1"/>
              <a:t>Open</a:t>
            </a:r>
            <a:r>
              <a:rPr lang="uk-UA" sz="3700" dirty="0"/>
              <a:t> </a:t>
            </a:r>
            <a:r>
              <a:rPr lang="uk-UA" sz="3700" dirty="0" err="1"/>
              <a:t>Education</a:t>
            </a:r>
            <a:r>
              <a:rPr lang="uk-UA" sz="3700" dirty="0"/>
              <a:t> </a:t>
            </a:r>
            <a:r>
              <a:rPr lang="uk-UA" sz="3700" dirty="0" err="1"/>
              <a:t>in</a:t>
            </a:r>
            <a:r>
              <a:rPr lang="uk-UA" sz="3700" dirty="0"/>
              <a:t> </a:t>
            </a:r>
            <a:r>
              <a:rPr lang="uk-UA" sz="3700" dirty="0" err="1"/>
              <a:t>Ukraine</a:t>
            </a:r>
            <a:r>
              <a:rPr lang="uk-UA" sz="3700" dirty="0"/>
              <a:t>. URL: </a:t>
            </a:r>
            <a:r>
              <a:rPr lang="uk-UA" sz="3700" u="sng" dirty="0">
                <a:hlinkClick r:id="rId16"/>
              </a:rPr>
              <a:t>https://awards.oeglobal.org/awards/2022/open-resilience/advocacy-work-of-the-scientific-library-to-advance-open-education-in-ukraine/</a:t>
            </a:r>
            <a:r>
              <a:rPr lang="uk-UA" sz="3700" dirty="0"/>
              <a:t> </a:t>
            </a:r>
          </a:p>
          <a:p>
            <a:r>
              <a:rPr lang="en-US" sz="3700" dirty="0"/>
              <a:t>UNESCO. Open Science. (2023). Recommendation on Open Science. </a:t>
            </a:r>
            <a:r>
              <a:rPr lang="en-US" sz="3700" u="sng" dirty="0">
                <a:hlinkClick r:id="rId17"/>
              </a:rPr>
              <a:t>https://www.unesco.org/en/open-science/about</a:t>
            </a:r>
            <a:r>
              <a:rPr lang="en-US" sz="3700" dirty="0"/>
              <a:t> </a:t>
            </a:r>
            <a:endParaRPr lang="uk-UA" sz="3700" dirty="0"/>
          </a:p>
          <a:p>
            <a:r>
              <a:rPr lang="uk-UA" sz="3700" dirty="0" err="1"/>
              <a:t>University</a:t>
            </a:r>
            <a:r>
              <a:rPr lang="uk-UA" sz="3700" dirty="0"/>
              <a:t> </a:t>
            </a:r>
            <a:r>
              <a:rPr lang="uk-UA" sz="3700" dirty="0" err="1"/>
              <a:t>of</a:t>
            </a:r>
            <a:r>
              <a:rPr lang="uk-UA" sz="3700" dirty="0"/>
              <a:t> </a:t>
            </a:r>
            <a:r>
              <a:rPr lang="uk-UA" sz="3700" dirty="0" err="1"/>
              <a:t>Reading</a:t>
            </a:r>
            <a:r>
              <a:rPr lang="uk-UA" sz="3700" dirty="0"/>
              <a:t>, </a:t>
            </a:r>
            <a:r>
              <a:rPr lang="uk-UA" sz="3700" dirty="0" err="1"/>
              <a:t>Library</a:t>
            </a:r>
            <a:r>
              <a:rPr lang="uk-UA" sz="3700" dirty="0"/>
              <a:t>. (n. d.) </a:t>
            </a:r>
            <a:r>
              <a:rPr lang="uk-UA" sz="3700" dirty="0" err="1"/>
              <a:t>Open</a:t>
            </a:r>
            <a:r>
              <a:rPr lang="uk-UA" sz="3700" dirty="0"/>
              <a:t> </a:t>
            </a:r>
            <a:r>
              <a:rPr lang="uk-UA" sz="3700" dirty="0" err="1"/>
              <a:t>Research</a:t>
            </a:r>
            <a:r>
              <a:rPr lang="uk-UA" sz="3700" dirty="0"/>
              <a:t> </a:t>
            </a:r>
            <a:r>
              <a:rPr lang="uk-UA" sz="3700" dirty="0" err="1"/>
              <a:t>Handbook</a:t>
            </a:r>
            <a:r>
              <a:rPr lang="uk-UA" sz="3700" dirty="0"/>
              <a:t>: </a:t>
            </a:r>
            <a:r>
              <a:rPr lang="uk-UA" sz="3700" dirty="0" err="1"/>
              <a:t>About</a:t>
            </a:r>
            <a:r>
              <a:rPr lang="uk-UA" sz="3700" dirty="0"/>
              <a:t> </a:t>
            </a:r>
            <a:r>
              <a:rPr lang="uk-UA" sz="3700" dirty="0" err="1"/>
              <a:t>Open</a:t>
            </a:r>
            <a:r>
              <a:rPr lang="uk-UA" sz="3700" dirty="0"/>
              <a:t> </a:t>
            </a:r>
            <a:r>
              <a:rPr lang="uk-UA" sz="3700" dirty="0" err="1"/>
              <a:t>Research</a:t>
            </a:r>
            <a:r>
              <a:rPr lang="uk-UA" sz="3700" dirty="0"/>
              <a:t>. </a:t>
            </a:r>
            <a:r>
              <a:rPr lang="uk-UA" sz="3700" u="sng" dirty="0">
                <a:hlinkClick r:id="rId18"/>
              </a:rPr>
              <a:t>https://libguides.reading.ac.uk/open-research/about</a:t>
            </a:r>
            <a:endParaRPr lang="uk-UA" sz="3700" dirty="0"/>
          </a:p>
          <a:p>
            <a:r>
              <a:rPr lang="en-US" dirty="0"/>
              <a:t> 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endParaRPr lang="uk-UA" sz="4400" dirty="0" smtClean="0"/>
          </a:p>
          <a:p>
            <a:endParaRPr lang="uk-UA" sz="4400" dirty="0"/>
          </a:p>
          <a:p>
            <a:pPr marL="0" indent="0" algn="ctr">
              <a:buNone/>
            </a:pPr>
            <a:r>
              <a:rPr lang="uk-UA" sz="4600" b="1" dirty="0" smtClean="0">
                <a:solidFill>
                  <a:srgbClr val="002060"/>
                </a:solidFill>
              </a:rPr>
              <a:t>Дякую за увагу!</a:t>
            </a:r>
            <a:endParaRPr lang="ru-RU" sz="4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Рекомендації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G20 </a:t>
            </a:r>
            <a:r>
              <a:rPr lang="ru-RU" sz="3200" b="1" dirty="0" err="1">
                <a:solidFill>
                  <a:srgbClr val="002060"/>
                </a:solidFill>
              </a:rPr>
              <a:t>щодо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інклюзії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різноманітності</a:t>
            </a:r>
            <a:r>
              <a:rPr lang="ru-RU" sz="3200" b="1" dirty="0">
                <a:solidFill>
                  <a:srgbClr val="002060"/>
                </a:solidFill>
              </a:rPr>
              <a:t> та </a:t>
            </a:r>
            <a:r>
              <a:rPr lang="ru-RU" sz="3200" b="1" dirty="0" err="1">
                <a:solidFill>
                  <a:srgbClr val="002060"/>
                </a:solidFill>
              </a:rPr>
              <a:t>боротьби</a:t>
            </a:r>
            <a:r>
              <a:rPr lang="ru-RU" sz="3200" b="1" dirty="0">
                <a:solidFill>
                  <a:srgbClr val="002060"/>
                </a:solidFill>
              </a:rPr>
              <a:t> з </a:t>
            </a:r>
            <a:r>
              <a:rPr lang="ru-RU" sz="3200" b="1" dirty="0" err="1">
                <a:solidFill>
                  <a:srgbClr val="002060"/>
                </a:solidFill>
              </a:rPr>
              <a:t>нерівністю</a:t>
            </a:r>
            <a:r>
              <a:rPr lang="ru-RU" sz="3200" b="1" dirty="0">
                <a:solidFill>
                  <a:srgbClr val="002060"/>
                </a:solidFill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</a:rPr>
              <a:t>науці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технологіях</a:t>
            </a:r>
            <a:r>
              <a:rPr lang="ru-RU" sz="3200" b="1" dirty="0">
                <a:solidFill>
                  <a:srgbClr val="002060"/>
                </a:solidFill>
              </a:rPr>
              <a:t> та </a:t>
            </a:r>
            <a:r>
              <a:rPr lang="ru-RU" sz="3200" b="1" dirty="0" err="1">
                <a:solidFill>
                  <a:srgbClr val="002060"/>
                </a:solidFill>
              </a:rPr>
              <a:t>інноваціях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	</a:t>
            </a:r>
            <a:r>
              <a:rPr lang="ru-RU" dirty="0" err="1"/>
              <a:t>Заохочує</a:t>
            </a:r>
            <a:r>
              <a:rPr lang="ru-RU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рідної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</a:t>
            </a:r>
            <a:r>
              <a:rPr lang="ru-RU" dirty="0"/>
              <a:t>в </a:t>
            </a:r>
            <a:r>
              <a:rPr lang="ru-RU" dirty="0" err="1"/>
              <a:t>науці</a:t>
            </a:r>
            <a:r>
              <a:rPr lang="ru-RU" dirty="0"/>
              <a:t>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b="1" dirty="0" err="1"/>
              <a:t>доступності</a:t>
            </a:r>
            <a:r>
              <a:rPr lang="ru-RU" b="1" dirty="0"/>
              <a:t> для людей з </a:t>
            </a:r>
            <a:r>
              <a:rPr lang="ru-RU" b="1" dirty="0" err="1"/>
              <a:t>обмеженими</a:t>
            </a:r>
            <a:r>
              <a:rPr lang="ru-RU" b="1" dirty="0"/>
              <a:t> </a:t>
            </a:r>
            <a:r>
              <a:rPr lang="ru-RU" b="1" dirty="0" err="1"/>
              <a:t>можливостями</a:t>
            </a:r>
            <a:r>
              <a:rPr lang="ru-RU" b="1" dirty="0"/>
              <a:t>.</a:t>
            </a:r>
          </a:p>
          <a:p>
            <a:r>
              <a:rPr lang="ru-RU" dirty="0"/>
              <a:t>	</a:t>
            </a:r>
            <a:r>
              <a:rPr lang="ru-RU" dirty="0" err="1"/>
              <a:t>Зобов’язується</a:t>
            </a:r>
            <a:r>
              <a:rPr lang="ru-RU" dirty="0"/>
              <a:t> </a:t>
            </a:r>
            <a:r>
              <a:rPr lang="ru-RU" dirty="0" err="1"/>
              <a:t>усунути</a:t>
            </a:r>
            <a:r>
              <a:rPr lang="ru-RU" dirty="0"/>
              <a:t> </a:t>
            </a:r>
            <a:r>
              <a:rPr lang="ru-RU" dirty="0" err="1"/>
              <a:t>гендерний</a:t>
            </a:r>
            <a:r>
              <a:rPr lang="ru-RU" dirty="0"/>
              <a:t> </a:t>
            </a:r>
            <a:r>
              <a:rPr lang="ru-RU" dirty="0" err="1"/>
              <a:t>розрив</a:t>
            </a:r>
            <a:r>
              <a:rPr lang="ru-RU" dirty="0"/>
              <a:t> у </a:t>
            </a:r>
            <a:r>
              <a:rPr lang="ru-RU" dirty="0" err="1" smtClean="0"/>
              <a:t>науці</a:t>
            </a:r>
            <a:r>
              <a:rPr lang="ru-RU" dirty="0" smtClean="0"/>
              <a:t>, </a:t>
            </a:r>
            <a:r>
              <a:rPr lang="ru-RU" dirty="0" err="1"/>
              <a:t>вживаючи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для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гендерних</a:t>
            </a:r>
            <a:r>
              <a:rPr lang="ru-RU" dirty="0"/>
              <a:t> </a:t>
            </a:r>
            <a:r>
              <a:rPr lang="ru-RU" dirty="0" err="1"/>
              <a:t>стереотипів</a:t>
            </a:r>
            <a:r>
              <a:rPr lang="ru-RU" dirty="0"/>
              <a:t> і </a:t>
            </a:r>
            <a:r>
              <a:rPr lang="ru-RU" dirty="0" err="1"/>
              <a:t>упереджень</a:t>
            </a:r>
            <a:r>
              <a:rPr lang="ru-RU" dirty="0"/>
              <a:t> через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видимості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у </a:t>
            </a:r>
            <a:r>
              <a:rPr lang="ru-RU" dirty="0" err="1"/>
              <a:t>науці</a:t>
            </a:r>
            <a:r>
              <a:rPr lang="ru-RU" dirty="0"/>
              <a:t> та активно </a:t>
            </a:r>
            <a:r>
              <a:rPr lang="ru-RU" dirty="0" err="1"/>
              <a:t>заохочуючи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дівчат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кар’єру</a:t>
            </a:r>
            <a:r>
              <a:rPr lang="ru-RU" dirty="0"/>
              <a:t> в </a:t>
            </a:r>
            <a:r>
              <a:rPr lang="ru-RU" dirty="0" err="1"/>
              <a:t>науці</a:t>
            </a:r>
            <a:r>
              <a:rPr lang="ru-RU" dirty="0"/>
              <a:t>.</a:t>
            </a:r>
          </a:p>
          <a:p>
            <a:r>
              <a:rPr lang="ru-RU" dirty="0"/>
              <a:t>	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діалогу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системами </a:t>
            </a:r>
            <a:r>
              <a:rPr lang="ru-RU" dirty="0" err="1"/>
              <a:t>знань</a:t>
            </a:r>
            <a:r>
              <a:rPr lang="ru-RU" dirty="0"/>
              <a:t> для </a:t>
            </a:r>
            <a:r>
              <a:rPr lang="ru-RU" dirty="0" err="1"/>
              <a:t>заохочення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з </a:t>
            </a:r>
            <a:r>
              <a:rPr lang="ru-RU" dirty="0" err="1"/>
              <a:t>корінними</a:t>
            </a:r>
            <a:r>
              <a:rPr lang="ru-RU" dirty="0"/>
              <a:t> народами та </a:t>
            </a:r>
            <a:r>
              <a:rPr lang="ru-RU" dirty="0" err="1"/>
              <a:t>місцевими</a:t>
            </a:r>
            <a:r>
              <a:rPr lang="ru-RU" dirty="0"/>
              <a:t> громадами.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7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90266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Необхідність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перевизначення</a:t>
            </a:r>
            <a:r>
              <a:rPr lang="ru-RU" sz="3200" b="1" dirty="0">
                <a:solidFill>
                  <a:srgbClr val="002060"/>
                </a:solidFill>
              </a:rPr>
              <a:t> «нормального» в </a:t>
            </a:r>
            <a:r>
              <a:rPr lang="ru-RU" sz="3200" b="1" dirty="0" err="1">
                <a:solidFill>
                  <a:srgbClr val="002060"/>
                </a:solidFill>
              </a:rPr>
              <a:t>академічному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середовищі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тим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більше</a:t>
            </a:r>
            <a:r>
              <a:rPr lang="ru-RU" sz="3200" b="1" dirty="0" smtClean="0">
                <a:solidFill>
                  <a:srgbClr val="002060"/>
                </a:solidFill>
              </a:rPr>
              <a:t> – в </a:t>
            </a:r>
            <a:r>
              <a:rPr lang="ru-RU" sz="3200" b="1" dirty="0" err="1" smtClean="0">
                <a:solidFill>
                  <a:srgbClr val="002060"/>
                </a:solidFill>
              </a:rPr>
              <a:t>кризовий</a:t>
            </a:r>
            <a:r>
              <a:rPr lang="ru-RU" sz="3200" b="1" dirty="0" smtClean="0">
                <a:solidFill>
                  <a:srgbClr val="002060"/>
                </a:solidFill>
              </a:rPr>
              <a:t> час, </a:t>
            </a:r>
            <a:r>
              <a:rPr lang="ru-RU" sz="3200" b="1" dirty="0">
                <a:solidFill>
                  <a:srgbClr val="002060"/>
                </a:solidFill>
              </a:rPr>
              <a:t>є не </a:t>
            </a:r>
            <a:r>
              <a:rPr lang="ru-RU" sz="3200" b="1" dirty="0" err="1">
                <a:solidFill>
                  <a:srgbClr val="002060"/>
                </a:solidFill>
              </a:rPr>
              <a:t>лише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моральним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обов’язком</a:t>
            </a:r>
            <a:r>
              <a:rPr lang="ru-RU" sz="3200" b="1" dirty="0">
                <a:solidFill>
                  <a:srgbClr val="002060"/>
                </a:solidFill>
              </a:rPr>
              <a:t>, але </a:t>
            </a:r>
            <a:r>
              <a:rPr lang="ru-RU" sz="3200" b="1" dirty="0" err="1">
                <a:solidFill>
                  <a:srgbClr val="002060"/>
                </a:solidFill>
              </a:rPr>
              <a:t>також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має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значення</a:t>
            </a:r>
            <a:r>
              <a:rPr lang="ru-RU" sz="3200" b="1" dirty="0">
                <a:solidFill>
                  <a:srgbClr val="002060"/>
                </a:solidFill>
              </a:rPr>
              <a:t> з точки </a:t>
            </a:r>
            <a:r>
              <a:rPr lang="ru-RU" sz="3200" b="1" dirty="0" err="1">
                <a:solidFill>
                  <a:srgbClr val="002060"/>
                </a:solidFill>
              </a:rPr>
              <a:t>зору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практичності</a:t>
            </a:r>
            <a:r>
              <a:rPr lang="ru-RU" sz="3200" b="1" dirty="0">
                <a:solidFill>
                  <a:srgbClr val="002060"/>
                </a:solidFill>
              </a:rPr>
              <a:t> та </a:t>
            </a:r>
            <a:r>
              <a:rPr lang="ru-RU" sz="3200" b="1" dirty="0" err="1" smtClean="0">
                <a:solidFill>
                  <a:srgbClr val="002060"/>
                </a:solidFill>
              </a:rPr>
              <a:t>прогресу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На </a:t>
            </a:r>
            <a:r>
              <a:rPr lang="ru-RU" sz="3200" b="1" dirty="0" err="1" smtClean="0">
                <a:solidFill>
                  <a:srgbClr val="C00000"/>
                </a:solidFill>
              </a:rPr>
              <a:t>часі</a:t>
            </a:r>
            <a:r>
              <a:rPr lang="ru-RU" sz="3200" b="1" dirty="0" smtClean="0">
                <a:solidFill>
                  <a:srgbClr val="C00000"/>
                </a:solidFill>
              </a:rPr>
              <a:t> – нова парадигм </a:t>
            </a:r>
            <a:r>
              <a:rPr lang="ru-RU" sz="3200" b="1" dirty="0" err="1" smtClean="0">
                <a:solidFill>
                  <a:srgbClr val="C00000"/>
                </a:solidFill>
              </a:rPr>
              <a:t>відкритості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прозорості</a:t>
            </a:r>
            <a:r>
              <a:rPr lang="ru-RU" sz="3200" b="1" dirty="0" smtClean="0">
                <a:solidFill>
                  <a:srgbClr val="C00000"/>
                </a:solidFill>
              </a:rPr>
              <a:t> й </a:t>
            </a:r>
            <a:r>
              <a:rPr lang="ru-RU" sz="3200" b="1" dirty="0" err="1" smtClean="0">
                <a:solidFill>
                  <a:srgbClr val="C00000"/>
                </a:solidFill>
              </a:rPr>
              <a:t>співпраці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Мои документы\Доповіді\ДНТБ Укр\2023\2023\Алхімік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43230"/>
            <a:ext cx="6408712" cy="399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КЛЮЧОВІ  </a:t>
            </a:r>
            <a:r>
              <a:rPr lang="ru-RU" sz="3200" b="1" dirty="0">
                <a:solidFill>
                  <a:srgbClr val="002060"/>
                </a:solidFill>
              </a:rPr>
              <a:t>ПОНЯТТЯ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9046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 err="1"/>
              <a:t>Відкрита</a:t>
            </a:r>
            <a:r>
              <a:rPr lang="ru-RU" sz="6400" b="1" dirty="0"/>
              <a:t> наука </a:t>
            </a:r>
            <a:r>
              <a:rPr lang="ru-RU" sz="6400" b="1" dirty="0" err="1"/>
              <a:t>змінила</a:t>
            </a:r>
            <a:r>
              <a:rPr lang="ru-RU" sz="6400" b="1" dirty="0"/>
              <a:t> </a:t>
            </a:r>
            <a:r>
              <a:rPr lang="ru-RU" sz="6400" b="1" dirty="0" err="1"/>
              <a:t>дослідження</a:t>
            </a:r>
            <a:r>
              <a:rPr lang="ru-RU" sz="6400" b="1" dirty="0"/>
              <a:t> та ввела </a:t>
            </a:r>
            <a:r>
              <a:rPr lang="ru-RU" sz="6400" b="1" dirty="0" err="1"/>
              <a:t>безліч</a:t>
            </a:r>
            <a:r>
              <a:rPr lang="ru-RU" sz="6400" b="1" dirty="0"/>
              <a:t> </a:t>
            </a:r>
            <a:r>
              <a:rPr lang="ru-RU" sz="6400" b="1" dirty="0" err="1"/>
              <a:t>нових</a:t>
            </a:r>
            <a:r>
              <a:rPr lang="ru-RU" sz="6400" b="1" dirty="0"/>
              <a:t> </a:t>
            </a:r>
            <a:r>
              <a:rPr lang="ru-RU" sz="6400" b="1" dirty="0" err="1"/>
              <a:t>термінів</a:t>
            </a:r>
            <a:r>
              <a:rPr lang="ru-RU" sz="6400" b="1" dirty="0"/>
              <a:t> у лексикон </a:t>
            </a:r>
            <a:r>
              <a:rPr lang="ru-RU" sz="6400" b="1" dirty="0" err="1" smtClean="0"/>
              <a:t>дослідників</a:t>
            </a:r>
            <a:r>
              <a:rPr lang="en-US" sz="6400" b="1" dirty="0" smtClean="0"/>
              <a:t>.</a:t>
            </a:r>
            <a:endParaRPr lang="uk-UA" sz="6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ru-RU" sz="6400" b="1" dirty="0" err="1" smtClean="0"/>
              <a:t>Відкрита</a:t>
            </a:r>
            <a:r>
              <a:rPr lang="ru-RU" sz="6400" b="1" dirty="0" smtClean="0"/>
              <a:t> наука </a:t>
            </a:r>
            <a:r>
              <a:rPr lang="ru-RU" sz="6400" dirty="0" smtClean="0"/>
              <a:t>(</a:t>
            </a:r>
            <a:r>
              <a:rPr lang="en-US" sz="6400" dirty="0"/>
              <a:t>Open </a:t>
            </a:r>
            <a:r>
              <a:rPr lang="en-US" sz="6400" dirty="0" smtClean="0"/>
              <a:t>Science</a:t>
            </a:r>
            <a:r>
              <a:rPr lang="uk-UA" sz="6400" dirty="0" smtClean="0"/>
              <a:t>)</a:t>
            </a:r>
            <a:r>
              <a:rPr lang="ru-RU" sz="6400" dirty="0" smtClean="0"/>
              <a:t> </a:t>
            </a:r>
            <a:r>
              <a:rPr lang="ru-RU" sz="6400" b="1" dirty="0"/>
              <a:t>: </a:t>
            </a:r>
            <a:r>
              <a:rPr lang="ru-RU" sz="6400" dirty="0" err="1" smtClean="0"/>
              <a:t>Відкрита</a:t>
            </a:r>
            <a:r>
              <a:rPr lang="ru-RU" sz="6400" dirty="0" smtClean="0"/>
              <a:t> наука — </a:t>
            </a:r>
            <a:r>
              <a:rPr lang="ru-RU" sz="6400" dirty="0" err="1" smtClean="0"/>
              <a:t>це</a:t>
            </a:r>
            <a:r>
              <a:rPr lang="ru-RU" sz="6400" dirty="0"/>
              <a:t> </a:t>
            </a:r>
            <a:r>
              <a:rPr lang="ru-RU" sz="6400" dirty="0" err="1"/>
              <a:t>філософія</a:t>
            </a:r>
            <a:r>
              <a:rPr lang="ru-RU" sz="6400" dirty="0"/>
              <a:t>, </a:t>
            </a:r>
            <a:r>
              <a:rPr lang="ru-RU" sz="6400" dirty="0" err="1"/>
              <a:t>спосіб</a:t>
            </a:r>
            <a:r>
              <a:rPr lang="ru-RU" sz="6400" dirty="0"/>
              <a:t> </a:t>
            </a:r>
            <a:r>
              <a:rPr lang="ru-RU" sz="6400" dirty="0" err="1"/>
              <a:t>проведення</a:t>
            </a:r>
            <a:r>
              <a:rPr lang="ru-RU" sz="6400" dirty="0"/>
              <a:t> </a:t>
            </a:r>
            <a:r>
              <a:rPr lang="ru-RU" sz="6400" dirty="0" err="1" smtClean="0"/>
              <a:t>досліджень</a:t>
            </a:r>
            <a:r>
              <a:rPr lang="ru-RU" sz="6400" dirty="0" smtClean="0"/>
              <a:t>, </a:t>
            </a:r>
            <a:r>
              <a:rPr lang="ru-RU" sz="6400" dirty="0" err="1" smtClean="0"/>
              <a:t>набір</a:t>
            </a:r>
            <a:r>
              <a:rPr lang="ru-RU" sz="6400" dirty="0" smtClean="0"/>
              <a:t> </a:t>
            </a:r>
            <a:r>
              <a:rPr lang="ru-RU" sz="6400" dirty="0" err="1"/>
              <a:t>принципів</a:t>
            </a:r>
            <a:r>
              <a:rPr lang="ru-RU" sz="6400" dirty="0"/>
              <a:t> і практик, </a:t>
            </a:r>
            <a:r>
              <a:rPr lang="ru-RU" sz="6400" dirty="0" err="1"/>
              <a:t>які</a:t>
            </a:r>
            <a:r>
              <a:rPr lang="ru-RU" sz="6400" dirty="0"/>
              <a:t> </a:t>
            </a:r>
            <a:r>
              <a:rPr lang="ru-RU" sz="6400" dirty="0" err="1"/>
              <a:t>спрямовані</a:t>
            </a:r>
            <a:r>
              <a:rPr lang="ru-RU" sz="6400" dirty="0"/>
              <a:t> на те, </a:t>
            </a:r>
            <a:r>
              <a:rPr lang="ru-RU" sz="6400" dirty="0" err="1"/>
              <a:t>щоб</a:t>
            </a:r>
            <a:r>
              <a:rPr lang="ru-RU" sz="6400" dirty="0"/>
              <a:t> </a:t>
            </a:r>
            <a:r>
              <a:rPr lang="ru-RU" sz="6400" dirty="0" err="1"/>
              <a:t>зробити</a:t>
            </a:r>
            <a:r>
              <a:rPr lang="ru-RU" sz="6400" dirty="0"/>
              <a:t> </a:t>
            </a:r>
            <a:r>
              <a:rPr lang="ru-RU" sz="6400" dirty="0" err="1"/>
              <a:t>наукові</a:t>
            </a:r>
            <a:r>
              <a:rPr lang="ru-RU" sz="6400" dirty="0"/>
              <a:t> </a:t>
            </a:r>
            <a:r>
              <a:rPr lang="ru-RU" sz="6400" dirty="0" err="1"/>
              <a:t>дослідження</a:t>
            </a:r>
            <a:r>
              <a:rPr lang="ru-RU" sz="6400" dirty="0"/>
              <a:t> з </a:t>
            </a:r>
            <a:r>
              <a:rPr lang="ru-RU" sz="6400" dirty="0" err="1"/>
              <a:t>усіх</a:t>
            </a:r>
            <a:r>
              <a:rPr lang="ru-RU" sz="6400" dirty="0"/>
              <a:t> </a:t>
            </a:r>
            <a:r>
              <a:rPr lang="ru-RU" sz="6400" dirty="0" err="1"/>
              <a:t>галузей</a:t>
            </a:r>
            <a:r>
              <a:rPr lang="ru-RU" sz="6400" dirty="0"/>
              <a:t> </a:t>
            </a:r>
            <a:r>
              <a:rPr lang="ru-RU" sz="6400" dirty="0" err="1"/>
              <a:t>доступними</a:t>
            </a:r>
            <a:r>
              <a:rPr lang="ru-RU" sz="6400" dirty="0"/>
              <a:t> для кожного на благо </a:t>
            </a:r>
            <a:r>
              <a:rPr lang="ru-RU" sz="6400" dirty="0" err="1"/>
              <a:t>вчених</a:t>
            </a:r>
            <a:r>
              <a:rPr lang="ru-RU" sz="6400" dirty="0"/>
              <a:t> і </a:t>
            </a:r>
            <a:r>
              <a:rPr lang="ru-RU" sz="6400" dirty="0" err="1"/>
              <a:t>суспільства</a:t>
            </a:r>
            <a:r>
              <a:rPr lang="ru-RU" sz="6400" dirty="0"/>
              <a:t> в </a:t>
            </a:r>
            <a:r>
              <a:rPr lang="ru-RU" sz="6400" dirty="0" err="1"/>
              <a:t>цілому</a:t>
            </a:r>
            <a:r>
              <a:rPr lang="ru-RU" sz="6400" dirty="0"/>
              <a:t>. </a:t>
            </a:r>
            <a:r>
              <a:rPr lang="ru-RU" sz="6400" dirty="0" err="1"/>
              <a:t>Відкрита</a:t>
            </a:r>
            <a:r>
              <a:rPr lang="ru-RU" sz="6400" dirty="0"/>
              <a:t> наука </a:t>
            </a:r>
            <a:r>
              <a:rPr lang="ru-RU" sz="6400" dirty="0" err="1"/>
              <a:t>полягає</a:t>
            </a:r>
            <a:r>
              <a:rPr lang="ru-RU" sz="6400" dirty="0"/>
              <a:t> в </a:t>
            </a:r>
            <a:r>
              <a:rPr lang="ru-RU" sz="6400" dirty="0" err="1"/>
              <a:t>забезпеченні</a:t>
            </a:r>
            <a:r>
              <a:rPr lang="ru-RU" sz="6400" dirty="0"/>
              <a:t> не </a:t>
            </a:r>
            <a:r>
              <a:rPr lang="ru-RU" sz="6400" dirty="0" err="1"/>
              <a:t>тільки</a:t>
            </a:r>
            <a:r>
              <a:rPr lang="ru-RU" sz="6400" dirty="0"/>
              <a:t> того, </a:t>
            </a:r>
            <a:r>
              <a:rPr lang="ru-RU" sz="6400" dirty="0" err="1"/>
              <a:t>що</a:t>
            </a:r>
            <a:r>
              <a:rPr lang="ru-RU" sz="6400" dirty="0"/>
              <a:t> </a:t>
            </a:r>
            <a:r>
              <a:rPr lang="ru-RU" sz="6400" dirty="0" err="1"/>
              <a:t>наукові</a:t>
            </a:r>
            <a:r>
              <a:rPr lang="ru-RU" sz="6400" dirty="0"/>
              <a:t> </a:t>
            </a:r>
            <a:r>
              <a:rPr lang="ru-RU" sz="6400" dirty="0" err="1"/>
              <a:t>знання</a:t>
            </a:r>
            <a:r>
              <a:rPr lang="ru-RU" sz="6400" dirty="0"/>
              <a:t> є </a:t>
            </a:r>
            <a:r>
              <a:rPr lang="ru-RU" sz="6400" dirty="0" err="1"/>
              <a:t>доступними</a:t>
            </a:r>
            <a:r>
              <a:rPr lang="ru-RU" sz="6400" dirty="0"/>
              <a:t>, але й того, </a:t>
            </a:r>
            <a:r>
              <a:rPr lang="ru-RU" sz="6400" dirty="0" err="1"/>
              <a:t>що</a:t>
            </a:r>
            <a:r>
              <a:rPr lang="ru-RU" sz="6400" dirty="0"/>
              <a:t> </a:t>
            </a:r>
            <a:r>
              <a:rPr lang="ru-RU" sz="6400" dirty="0" err="1"/>
              <a:t>саме</a:t>
            </a:r>
            <a:r>
              <a:rPr lang="ru-RU" sz="6400" dirty="0"/>
              <a:t> </a:t>
            </a:r>
            <a:r>
              <a:rPr lang="ru-RU" sz="6400" dirty="0" err="1"/>
              <a:t>виробництво</a:t>
            </a:r>
            <a:r>
              <a:rPr lang="ru-RU" sz="6400" dirty="0"/>
              <a:t> </a:t>
            </a:r>
            <a:r>
              <a:rPr lang="ru-RU" sz="6400" dirty="0" err="1"/>
              <a:t>цих</a:t>
            </a:r>
            <a:r>
              <a:rPr lang="ru-RU" sz="6400" dirty="0"/>
              <a:t> </a:t>
            </a:r>
            <a:r>
              <a:rPr lang="ru-RU" sz="6400" dirty="0" err="1"/>
              <a:t>знань</a:t>
            </a:r>
            <a:r>
              <a:rPr lang="ru-RU" sz="6400" dirty="0"/>
              <a:t> є </a:t>
            </a:r>
            <a:r>
              <a:rPr lang="ru-RU" sz="6400" dirty="0" err="1"/>
              <a:t>інклюзивним</a:t>
            </a:r>
            <a:r>
              <a:rPr lang="ru-RU" sz="6400" dirty="0"/>
              <a:t>, </a:t>
            </a:r>
            <a:r>
              <a:rPr lang="ru-RU" sz="6400" dirty="0" err="1"/>
              <a:t>справедливим</a:t>
            </a:r>
            <a:r>
              <a:rPr lang="ru-RU" sz="6400" dirty="0"/>
              <a:t> і </a:t>
            </a:r>
            <a:r>
              <a:rPr lang="ru-RU" sz="6400" dirty="0" err="1"/>
              <a:t>сталим</a:t>
            </a:r>
            <a:r>
              <a:rPr lang="ru-RU" sz="6400" dirty="0" smtClean="0"/>
              <a:t>.</a:t>
            </a:r>
            <a:r>
              <a:rPr lang="en-US" sz="6400" dirty="0"/>
              <a:t> (UNESCO. Open </a:t>
            </a:r>
            <a:r>
              <a:rPr lang="en-US" sz="6400" dirty="0" smtClean="0"/>
              <a:t>Science, 2023</a:t>
            </a:r>
            <a:r>
              <a:rPr lang="en-US" sz="6400" dirty="0"/>
              <a:t>). </a:t>
            </a:r>
          </a:p>
          <a:p>
            <a:r>
              <a:rPr lang="ru-RU" sz="6400" dirty="0" smtClean="0"/>
              <a:t> </a:t>
            </a:r>
            <a:r>
              <a:rPr lang="ru-RU" sz="6400" b="1" dirty="0" err="1" smtClean="0"/>
              <a:t>Відкрите</a:t>
            </a:r>
            <a:r>
              <a:rPr lang="ru-RU" sz="6400" b="1" dirty="0" smtClean="0"/>
              <a:t> </a:t>
            </a:r>
            <a:r>
              <a:rPr lang="ru-RU" sz="6400" b="1" dirty="0" err="1" smtClean="0"/>
              <a:t>дослідження</a:t>
            </a:r>
            <a:r>
              <a:rPr lang="en-US" sz="6400" b="1" dirty="0"/>
              <a:t> </a:t>
            </a:r>
            <a:r>
              <a:rPr lang="en-US" sz="6400" dirty="0"/>
              <a:t>(Open </a:t>
            </a:r>
            <a:r>
              <a:rPr lang="en-US" sz="6400" dirty="0" smtClean="0"/>
              <a:t>Research) </a:t>
            </a:r>
            <a:r>
              <a:rPr lang="ru-RU" sz="6400" b="1" dirty="0" smtClean="0"/>
              <a:t>:  </a:t>
            </a:r>
            <a:r>
              <a:rPr lang="ru-RU" sz="6400" dirty="0" err="1"/>
              <a:t>це</a:t>
            </a:r>
            <a:r>
              <a:rPr lang="ru-RU" sz="6400" dirty="0"/>
              <a:t> </a:t>
            </a:r>
            <a:r>
              <a:rPr lang="ru-RU" sz="6400" dirty="0" err="1"/>
              <a:t>набір</a:t>
            </a:r>
            <a:r>
              <a:rPr lang="ru-RU" sz="6400" dirty="0"/>
              <a:t> </a:t>
            </a:r>
            <a:r>
              <a:rPr lang="ru-RU" sz="6400" dirty="0" err="1"/>
              <a:t>принципів</a:t>
            </a:r>
            <a:r>
              <a:rPr lang="ru-RU" sz="6400" dirty="0"/>
              <a:t> і практик, </a:t>
            </a:r>
            <a:r>
              <a:rPr lang="ru-RU" sz="6400" dirty="0" smtClean="0"/>
              <a:t>мета </a:t>
            </a:r>
            <a:r>
              <a:rPr lang="ru-RU" sz="6400" dirty="0" err="1"/>
              <a:t>яких</a:t>
            </a:r>
            <a:r>
              <a:rPr lang="ru-RU" sz="6400" dirty="0"/>
              <a:t> —</a:t>
            </a:r>
            <a:r>
              <a:rPr lang="ru-RU" sz="6400" dirty="0" smtClean="0"/>
              <a:t> </a:t>
            </a:r>
            <a:r>
              <a:rPr lang="ru-RU" sz="6400" dirty="0" err="1" smtClean="0"/>
              <a:t>зробити</a:t>
            </a:r>
            <a:r>
              <a:rPr lang="ru-RU" sz="6400" dirty="0" smtClean="0"/>
              <a:t> </a:t>
            </a:r>
            <a:r>
              <a:rPr lang="ru-RU" sz="6400" dirty="0" err="1"/>
              <a:t>результати</a:t>
            </a:r>
            <a:r>
              <a:rPr lang="ru-RU" sz="6400" dirty="0"/>
              <a:t> </a:t>
            </a:r>
            <a:r>
              <a:rPr lang="ru-RU" sz="6400" dirty="0" err="1"/>
              <a:t>досліджень</a:t>
            </a:r>
            <a:r>
              <a:rPr lang="ru-RU" sz="6400" dirty="0"/>
              <a:t> </a:t>
            </a:r>
            <a:r>
              <a:rPr lang="ru-RU" sz="6400" dirty="0" err="1" smtClean="0"/>
              <a:t>вільно</a:t>
            </a:r>
            <a:r>
              <a:rPr lang="ru-RU" sz="6400" dirty="0" smtClean="0"/>
              <a:t> </a:t>
            </a:r>
            <a:r>
              <a:rPr lang="ru-RU" sz="6400" dirty="0" err="1" smtClean="0"/>
              <a:t>доступними</a:t>
            </a:r>
            <a:r>
              <a:rPr lang="ru-RU" sz="6400" dirty="0" smtClean="0"/>
              <a:t> </a:t>
            </a:r>
            <a:r>
              <a:rPr lang="ru-RU" sz="6400" dirty="0"/>
              <a:t>і </a:t>
            </a:r>
            <a:r>
              <a:rPr lang="ru-RU" sz="6400" dirty="0" err="1"/>
              <a:t>придатними</a:t>
            </a:r>
            <a:r>
              <a:rPr lang="ru-RU" sz="6400" dirty="0"/>
              <a:t> для </a:t>
            </a:r>
            <a:r>
              <a:rPr lang="ru-RU" sz="6400" dirty="0" err="1"/>
              <a:t>використання</a:t>
            </a:r>
            <a:r>
              <a:rPr lang="ru-RU" sz="6400" dirty="0"/>
              <a:t>, таким чином </a:t>
            </a:r>
            <a:r>
              <a:rPr lang="ru-RU" sz="6400" dirty="0" err="1"/>
              <a:t>максимізуючи</a:t>
            </a:r>
            <a:r>
              <a:rPr lang="ru-RU" sz="6400" dirty="0"/>
              <a:t> </a:t>
            </a:r>
            <a:r>
              <a:rPr lang="ru-RU" sz="6400" dirty="0" err="1"/>
              <a:t>можливість</a:t>
            </a:r>
            <a:r>
              <a:rPr lang="ru-RU" sz="6400" dirty="0"/>
              <a:t> </a:t>
            </a:r>
            <a:r>
              <a:rPr lang="ru-RU" sz="6400" dirty="0" err="1"/>
              <a:t>суспільної</a:t>
            </a:r>
            <a:r>
              <a:rPr lang="ru-RU" sz="6400" dirty="0"/>
              <a:t> </a:t>
            </a:r>
            <a:r>
              <a:rPr lang="ru-RU" sz="6400" dirty="0" err="1"/>
              <a:t>користі</a:t>
            </a:r>
            <a:r>
              <a:rPr lang="ru-RU" sz="6400" dirty="0"/>
              <a:t>. </a:t>
            </a:r>
            <a:r>
              <a:rPr lang="ru-RU" sz="6400" dirty="0" err="1" smtClean="0"/>
              <a:t>Його</a:t>
            </a:r>
            <a:r>
              <a:rPr lang="ru-RU" sz="6400" dirty="0" smtClean="0"/>
              <a:t> </a:t>
            </a:r>
            <a:r>
              <a:rPr lang="ru-RU" sz="6400" dirty="0" err="1"/>
              <a:t>описують</a:t>
            </a:r>
            <a:r>
              <a:rPr lang="ru-RU" sz="6400" dirty="0"/>
              <a:t> як </a:t>
            </a:r>
            <a:r>
              <a:rPr lang="ru-RU" sz="6400" dirty="0" err="1" smtClean="0"/>
              <a:t>спільне</a:t>
            </a:r>
            <a:r>
              <a:rPr lang="en-US" sz="6400" dirty="0" smtClean="0"/>
              <a:t> </a:t>
            </a:r>
            <a:r>
              <a:rPr lang="uk-UA" sz="6400" dirty="0" smtClean="0"/>
              <a:t>і відкрите співробітництво, </a:t>
            </a:r>
            <a:r>
              <a:rPr lang="ru-RU" sz="6400" dirty="0" err="1" smtClean="0"/>
              <a:t>прозоре</a:t>
            </a:r>
            <a:r>
              <a:rPr lang="ru-RU" sz="6400" dirty="0" smtClean="0"/>
              <a:t> </a:t>
            </a:r>
            <a:r>
              <a:rPr lang="ru-RU" sz="6400" dirty="0"/>
              <a:t>та </a:t>
            </a:r>
            <a:r>
              <a:rPr lang="ru-RU" sz="6400" dirty="0" err="1"/>
              <a:t>відтворюване</a:t>
            </a:r>
            <a:r>
              <a:rPr lang="ru-RU" sz="6400" dirty="0"/>
              <a:t> </a:t>
            </a:r>
            <a:r>
              <a:rPr lang="ru-RU" sz="6400" dirty="0" err="1"/>
              <a:t>наукове</a:t>
            </a:r>
            <a:r>
              <a:rPr lang="ru-RU" sz="6400" dirty="0"/>
              <a:t> </a:t>
            </a:r>
            <a:r>
              <a:rPr lang="ru-RU" sz="6400" dirty="0" err="1"/>
              <a:t>дослідження</a:t>
            </a:r>
            <a:r>
              <a:rPr lang="ru-RU" sz="6400" dirty="0"/>
              <a:t>, </a:t>
            </a:r>
            <a:r>
              <a:rPr lang="ru-RU" sz="6400" dirty="0" err="1"/>
              <a:t>результати</a:t>
            </a:r>
            <a:r>
              <a:rPr lang="ru-RU" sz="6400" dirty="0"/>
              <a:t> </a:t>
            </a:r>
            <a:r>
              <a:rPr lang="ru-RU" sz="6400" dirty="0" err="1"/>
              <a:t>якого</a:t>
            </a:r>
            <a:r>
              <a:rPr lang="ru-RU" sz="6400" dirty="0"/>
              <a:t> є </a:t>
            </a:r>
            <a:r>
              <a:rPr lang="ru-RU" sz="6400" dirty="0" err="1" smtClean="0"/>
              <a:t>загальнодоступними</a:t>
            </a:r>
            <a:r>
              <a:rPr lang="ru-RU" sz="6400" dirty="0" smtClean="0"/>
              <a:t>. </a:t>
            </a:r>
            <a:r>
              <a:rPr lang="ru-RU" sz="6400" dirty="0" err="1" smtClean="0"/>
              <a:t>Воно</a:t>
            </a:r>
            <a:r>
              <a:rPr lang="ru-RU" sz="6400" dirty="0" smtClean="0"/>
              <a:t> засновано </a:t>
            </a:r>
            <a:r>
              <a:rPr lang="ru-RU" sz="6400" dirty="0"/>
              <a:t>на </a:t>
            </a:r>
            <a:r>
              <a:rPr lang="ru-RU" sz="6400" dirty="0" err="1"/>
              <a:t>принципі</a:t>
            </a:r>
            <a:r>
              <a:rPr lang="ru-RU" sz="6400" dirty="0"/>
              <a:t>, </a:t>
            </a:r>
            <a:r>
              <a:rPr lang="ru-RU" sz="6400" dirty="0" err="1"/>
              <a:t>що</a:t>
            </a:r>
            <a:r>
              <a:rPr lang="ru-RU" sz="6400" dirty="0"/>
              <a:t> </a:t>
            </a:r>
            <a:r>
              <a:rPr lang="ru-RU" sz="6400" dirty="0" err="1"/>
              <a:t>знання</a:t>
            </a:r>
            <a:r>
              <a:rPr lang="ru-RU" sz="6400" dirty="0"/>
              <a:t> </a:t>
            </a:r>
            <a:r>
              <a:rPr lang="ru-RU" sz="6400" dirty="0" err="1"/>
              <a:t>приносять</a:t>
            </a:r>
            <a:r>
              <a:rPr lang="ru-RU" sz="6400" dirty="0"/>
              <a:t> </a:t>
            </a:r>
            <a:r>
              <a:rPr lang="ru-RU" sz="6400" dirty="0" err="1"/>
              <a:t>найбільшу</a:t>
            </a:r>
            <a:r>
              <a:rPr lang="ru-RU" sz="6400" dirty="0"/>
              <a:t> </a:t>
            </a:r>
            <a:r>
              <a:rPr lang="ru-RU" sz="6400" dirty="0" err="1"/>
              <a:t>користь</a:t>
            </a:r>
            <a:r>
              <a:rPr lang="ru-RU" sz="6400" dirty="0"/>
              <a:t>, </a:t>
            </a:r>
            <a:r>
              <a:rPr lang="ru-RU" sz="6400" dirty="0" err="1"/>
              <a:t>якщо</a:t>
            </a:r>
            <a:r>
              <a:rPr lang="ru-RU" sz="6400" dirty="0"/>
              <a:t> ними </a:t>
            </a:r>
            <a:r>
              <a:rPr lang="ru-RU" sz="6400" dirty="0" err="1"/>
              <a:t>ділитися</a:t>
            </a:r>
            <a:r>
              <a:rPr lang="ru-RU" sz="6400" dirty="0"/>
              <a:t> </a:t>
            </a:r>
            <a:r>
              <a:rPr lang="ru-RU" sz="6400" dirty="0" err="1"/>
              <a:t>якомога</a:t>
            </a:r>
            <a:r>
              <a:rPr lang="ru-RU" sz="6400" dirty="0"/>
              <a:t> </a:t>
            </a:r>
            <a:r>
              <a:rPr lang="ru-RU" sz="6400" dirty="0" err="1" smtClean="0"/>
              <a:t>ширше</a:t>
            </a:r>
            <a:r>
              <a:rPr lang="ru-RU" sz="6400" dirty="0"/>
              <a:t>. </a:t>
            </a:r>
            <a:r>
              <a:rPr lang="ru-RU" sz="6400" dirty="0" err="1"/>
              <a:t>Від</a:t>
            </a:r>
            <a:r>
              <a:rPr lang="ru-RU" sz="6400" dirty="0"/>
              <a:t> </a:t>
            </a:r>
            <a:r>
              <a:rPr lang="ru-RU" sz="6400" dirty="0" err="1"/>
              <a:t>відкритих</a:t>
            </a:r>
            <a:r>
              <a:rPr lang="ru-RU" sz="6400" dirty="0"/>
              <a:t> </a:t>
            </a:r>
            <a:r>
              <a:rPr lang="ru-RU" sz="6400" dirty="0" err="1"/>
              <a:t>журналів</a:t>
            </a:r>
            <a:r>
              <a:rPr lang="ru-RU" sz="6400" dirty="0"/>
              <a:t> до потоку </a:t>
            </a:r>
            <a:r>
              <a:rPr lang="ru-RU" sz="6400" dirty="0" err="1"/>
              <a:t>даних</a:t>
            </a:r>
            <a:r>
              <a:rPr lang="ru-RU" sz="6400" dirty="0"/>
              <a:t> і </a:t>
            </a:r>
            <a:r>
              <a:rPr lang="ru-RU" sz="6400" dirty="0" err="1"/>
              <a:t>громадянської</a:t>
            </a:r>
            <a:r>
              <a:rPr lang="ru-RU" sz="6400" dirty="0"/>
              <a:t> науки </a:t>
            </a:r>
            <a:r>
              <a:rPr lang="ru-RU" sz="6400" dirty="0" smtClean="0"/>
              <a:t>(</a:t>
            </a:r>
            <a:r>
              <a:rPr lang="en-US" sz="6400" dirty="0"/>
              <a:t>University of Reading, </a:t>
            </a:r>
            <a:r>
              <a:rPr lang="en-US" sz="6400" dirty="0" smtClean="0"/>
              <a:t>Library</a:t>
            </a:r>
            <a:r>
              <a:rPr lang="uk-UA" sz="6400" dirty="0" smtClean="0"/>
              <a:t>, </a:t>
            </a:r>
            <a:r>
              <a:rPr lang="en-US" sz="6400" dirty="0" smtClean="0"/>
              <a:t>n. d.)</a:t>
            </a:r>
            <a:endParaRPr lang="ru-RU" sz="6400" dirty="0"/>
          </a:p>
          <a:p>
            <a:r>
              <a:rPr lang="uk-UA" sz="6400" b="1" dirty="0" smtClean="0"/>
              <a:t>Відкритий дослідник</a:t>
            </a:r>
            <a:r>
              <a:rPr lang="en-US" sz="6400" b="1" dirty="0"/>
              <a:t> </a:t>
            </a:r>
            <a:r>
              <a:rPr lang="en-US" sz="6400" dirty="0" smtClean="0"/>
              <a:t>(Open </a:t>
            </a:r>
            <a:r>
              <a:rPr lang="en-US" sz="6400" dirty="0"/>
              <a:t>R</a:t>
            </a:r>
            <a:r>
              <a:rPr lang="en-US" sz="6400" dirty="0" smtClean="0"/>
              <a:t>esearcher) </a:t>
            </a:r>
            <a:r>
              <a:rPr lang="uk-UA" sz="6400" b="1" dirty="0" smtClean="0"/>
              <a:t>: </a:t>
            </a:r>
            <a:r>
              <a:rPr lang="ru-RU" sz="6400" dirty="0" smtClean="0"/>
              <a:t>особа</a:t>
            </a:r>
            <a:r>
              <a:rPr lang="ru-RU" sz="6400" dirty="0"/>
              <a:t>, яка </a:t>
            </a:r>
            <a:r>
              <a:rPr lang="ru-RU" sz="6400" dirty="0" err="1"/>
              <a:t>володіє</a:t>
            </a:r>
            <a:r>
              <a:rPr lang="ru-RU" sz="6400" dirty="0"/>
              <a:t> </a:t>
            </a:r>
            <a:r>
              <a:rPr lang="ru-RU" sz="6400" dirty="0" err="1"/>
              <a:t>знаннями</a:t>
            </a:r>
            <a:r>
              <a:rPr lang="ru-RU" sz="6400" dirty="0"/>
              <a:t> та </a:t>
            </a:r>
            <a:r>
              <a:rPr lang="ru-RU" sz="6400" dirty="0" err="1"/>
              <a:t>навичками</a:t>
            </a:r>
            <a:r>
              <a:rPr lang="ru-RU" sz="6400" dirty="0"/>
              <a:t> для </a:t>
            </a:r>
            <a:r>
              <a:rPr lang="ru-RU" sz="6400" dirty="0" err="1"/>
              <a:t>ефективної</a:t>
            </a:r>
            <a:r>
              <a:rPr lang="ru-RU" sz="6400" dirty="0"/>
              <a:t> </a:t>
            </a:r>
            <a:r>
              <a:rPr lang="ru-RU" sz="6400" dirty="0" err="1"/>
              <a:t>роботи</a:t>
            </a:r>
            <a:r>
              <a:rPr lang="ru-RU" sz="6400" dirty="0"/>
              <a:t> у </a:t>
            </a:r>
            <a:r>
              <a:rPr lang="ru-RU" sz="6400" dirty="0" err="1"/>
              <a:t>відкритому</a:t>
            </a:r>
            <a:r>
              <a:rPr lang="ru-RU" sz="6400" dirty="0"/>
              <a:t> </a:t>
            </a:r>
            <a:r>
              <a:rPr lang="ru-RU" sz="6400" dirty="0" err="1"/>
              <a:t>дослідницькому</a:t>
            </a:r>
            <a:r>
              <a:rPr lang="ru-RU" sz="6400" dirty="0"/>
              <a:t> </a:t>
            </a:r>
            <a:r>
              <a:rPr lang="ru-RU" sz="6400" dirty="0" err="1"/>
              <a:t>середовищі</a:t>
            </a:r>
            <a:r>
              <a:rPr lang="ru-RU" sz="6400" dirty="0"/>
              <a:t>. </a:t>
            </a:r>
            <a:r>
              <a:rPr lang="ru-RU" sz="6400" dirty="0" smtClean="0"/>
              <a:t>Вона </a:t>
            </a:r>
            <a:r>
              <a:rPr lang="ru-RU" sz="6400" dirty="0" err="1" smtClean="0"/>
              <a:t>здатна</a:t>
            </a:r>
            <a:r>
              <a:rPr lang="ru-RU" sz="6400" dirty="0" smtClean="0"/>
              <a:t> </a:t>
            </a:r>
            <a:r>
              <a:rPr lang="ru-RU" sz="6400" dirty="0" err="1" smtClean="0"/>
              <a:t>максимізувати</a:t>
            </a:r>
            <a:r>
              <a:rPr lang="ru-RU" sz="6400" dirty="0" smtClean="0"/>
              <a:t> </a:t>
            </a:r>
            <a:r>
              <a:rPr lang="ru-RU" sz="6400" dirty="0" err="1"/>
              <a:t>переваги</a:t>
            </a:r>
            <a:r>
              <a:rPr lang="ru-RU" sz="6400" dirty="0"/>
              <a:t> </a:t>
            </a:r>
            <a:r>
              <a:rPr lang="ru-RU" sz="6400" dirty="0" err="1"/>
              <a:t>відкритого</a:t>
            </a:r>
            <a:r>
              <a:rPr lang="ru-RU" sz="6400" dirty="0"/>
              <a:t> </a:t>
            </a:r>
            <a:r>
              <a:rPr lang="ru-RU" sz="6400" dirty="0" err="1"/>
              <a:t>дослідження</a:t>
            </a:r>
            <a:r>
              <a:rPr lang="ru-RU" sz="6400" dirty="0"/>
              <a:t> для </a:t>
            </a:r>
            <a:r>
              <a:rPr lang="ru-RU" sz="6400" dirty="0" err="1"/>
              <a:t>своєї</a:t>
            </a:r>
            <a:r>
              <a:rPr lang="ru-RU" sz="6400" dirty="0"/>
              <a:t> </a:t>
            </a:r>
            <a:r>
              <a:rPr lang="ru-RU" sz="6400" dirty="0" err="1"/>
              <a:t>роботи</a:t>
            </a:r>
            <a:r>
              <a:rPr lang="ru-RU" sz="6400" dirty="0"/>
              <a:t> </a:t>
            </a:r>
            <a:r>
              <a:rPr lang="ru-RU" sz="6400" dirty="0" smtClean="0"/>
              <a:t>та </a:t>
            </a:r>
            <a:r>
              <a:rPr lang="ru-RU" sz="6400" dirty="0"/>
              <a:t>для </a:t>
            </a:r>
            <a:r>
              <a:rPr lang="ru-RU" sz="6400" dirty="0" err="1"/>
              <a:t>своєї</a:t>
            </a:r>
            <a:r>
              <a:rPr lang="ru-RU" sz="6400" dirty="0"/>
              <a:t> </a:t>
            </a:r>
            <a:r>
              <a:rPr lang="ru-RU" sz="6400" dirty="0" err="1" smtClean="0"/>
              <a:t>кар’єри</a:t>
            </a:r>
            <a:r>
              <a:rPr lang="ru-RU" sz="6400" dirty="0" smtClean="0"/>
              <a:t> </a:t>
            </a:r>
            <a:r>
              <a:rPr lang="en-US" sz="6400" dirty="0" smtClean="0"/>
              <a:t>(VITAE., n. d</a:t>
            </a:r>
            <a:r>
              <a:rPr lang="en-US" sz="6400" dirty="0"/>
              <a:t>.).  </a:t>
            </a:r>
            <a:endParaRPr lang="ru-RU" sz="6400" dirty="0"/>
          </a:p>
          <a:p>
            <a:r>
              <a:rPr lang="ru-RU" sz="6400" b="1" dirty="0"/>
              <a:t> </a:t>
            </a:r>
            <a:r>
              <a:rPr lang="ru-RU" sz="6400" b="1" dirty="0" err="1"/>
              <a:t>Відкрита</a:t>
            </a:r>
            <a:r>
              <a:rPr lang="ru-RU" sz="6400" b="1" dirty="0"/>
              <a:t> </a:t>
            </a:r>
            <a:r>
              <a:rPr lang="ru-RU" sz="6400" b="1" dirty="0" err="1" smtClean="0"/>
              <a:t>освіта</a:t>
            </a:r>
            <a:r>
              <a:rPr lang="ru-RU" sz="6400" b="1" dirty="0" smtClean="0"/>
              <a:t> </a:t>
            </a:r>
            <a:r>
              <a:rPr lang="ru-RU" sz="6400" dirty="0" smtClean="0"/>
              <a:t>(</a:t>
            </a:r>
            <a:r>
              <a:rPr lang="en-US" sz="6400" dirty="0"/>
              <a:t>Open E</a:t>
            </a:r>
            <a:r>
              <a:rPr lang="en-US" sz="6400" dirty="0" smtClean="0"/>
              <a:t>ducation</a:t>
            </a:r>
            <a:r>
              <a:rPr lang="uk-UA" sz="6400" dirty="0" smtClean="0"/>
              <a:t>) </a:t>
            </a:r>
            <a:r>
              <a:rPr lang="ru-RU" sz="6400" dirty="0" smtClean="0"/>
              <a:t>: </a:t>
            </a:r>
            <a:r>
              <a:rPr lang="ru-RU" sz="6400" dirty="0" err="1" smtClean="0"/>
              <a:t>це</a:t>
            </a:r>
            <a:r>
              <a:rPr lang="ru-RU" sz="6400" dirty="0" smtClean="0"/>
              <a:t> </a:t>
            </a:r>
            <a:r>
              <a:rPr lang="ru-RU" sz="6400" dirty="0" err="1" smtClean="0"/>
              <a:t>філософія</a:t>
            </a:r>
            <a:r>
              <a:rPr lang="ru-RU" sz="6400" dirty="0" smtClean="0"/>
              <a:t>, </a:t>
            </a:r>
            <a:r>
              <a:rPr lang="ru-RU" sz="6400" dirty="0" err="1" smtClean="0"/>
              <a:t>спосіб</a:t>
            </a:r>
            <a:r>
              <a:rPr lang="ru-RU" sz="6400" dirty="0" smtClean="0"/>
              <a:t> </a:t>
            </a:r>
            <a:r>
              <a:rPr lang="ru-RU" sz="6400" dirty="0" err="1"/>
              <a:t>здійснення</a:t>
            </a:r>
            <a:r>
              <a:rPr lang="ru-RU" sz="6400" dirty="0"/>
              <a:t> </a:t>
            </a:r>
            <a:r>
              <a:rPr lang="ru-RU" sz="6400" dirty="0" err="1"/>
              <a:t>освіти</a:t>
            </a:r>
            <a:r>
              <a:rPr lang="ru-RU" sz="6400" dirty="0"/>
              <a:t>, часто з </a:t>
            </a:r>
            <a:r>
              <a:rPr lang="ru-RU" sz="6400" dirty="0" err="1"/>
              <a:t>використанням</a:t>
            </a:r>
            <a:r>
              <a:rPr lang="ru-RU" sz="6400" dirty="0"/>
              <a:t> </a:t>
            </a:r>
            <a:r>
              <a:rPr lang="ru-RU" sz="6400" dirty="0" err="1"/>
              <a:t>цифрових</a:t>
            </a:r>
            <a:r>
              <a:rPr lang="ru-RU" sz="6400" dirty="0"/>
              <a:t> </a:t>
            </a:r>
            <a:r>
              <a:rPr lang="ru-RU" sz="6400" dirty="0" err="1"/>
              <a:t>технологій</a:t>
            </a:r>
            <a:r>
              <a:rPr lang="ru-RU" sz="6400" dirty="0"/>
              <a:t>. </a:t>
            </a:r>
            <a:r>
              <a:rPr lang="ru-RU" sz="6400" dirty="0" err="1"/>
              <a:t>Її</a:t>
            </a:r>
            <a:r>
              <a:rPr lang="ru-RU" sz="6400" dirty="0"/>
              <a:t> мета - </a:t>
            </a:r>
            <a:r>
              <a:rPr lang="ru-RU" sz="6400" dirty="0" err="1"/>
              <a:t>розширити</a:t>
            </a:r>
            <a:r>
              <a:rPr lang="ru-RU" sz="6400" dirty="0"/>
              <a:t> доступ та участь для </a:t>
            </a:r>
            <a:r>
              <a:rPr lang="ru-RU" sz="6400" dirty="0" err="1"/>
              <a:t>всіх</a:t>
            </a:r>
            <a:r>
              <a:rPr lang="ru-RU" sz="6400" dirty="0"/>
              <a:t>, </a:t>
            </a:r>
            <a:r>
              <a:rPr lang="ru-RU" sz="6400" dirty="0" err="1"/>
              <a:t>усуваючи</a:t>
            </a:r>
            <a:r>
              <a:rPr lang="ru-RU" sz="6400" dirty="0"/>
              <a:t> </a:t>
            </a:r>
            <a:r>
              <a:rPr lang="ru-RU" sz="6400" dirty="0" err="1"/>
              <a:t>бар'єри</a:t>
            </a:r>
            <a:r>
              <a:rPr lang="ru-RU" sz="6400" dirty="0"/>
              <a:t> та </a:t>
            </a:r>
            <a:r>
              <a:rPr lang="ru-RU" sz="6400" dirty="0" err="1"/>
              <a:t>роблячи</a:t>
            </a:r>
            <a:r>
              <a:rPr lang="ru-RU" sz="6400" dirty="0"/>
              <a:t> </a:t>
            </a:r>
            <a:r>
              <a:rPr lang="ru-RU" sz="6400" dirty="0" err="1"/>
              <a:t>навчання</a:t>
            </a:r>
            <a:r>
              <a:rPr lang="ru-RU" sz="6400" dirty="0"/>
              <a:t> </a:t>
            </a:r>
            <a:r>
              <a:rPr lang="ru-RU" sz="6400" dirty="0" err="1"/>
              <a:t>доступним</a:t>
            </a:r>
            <a:r>
              <a:rPr lang="ru-RU" sz="6400" dirty="0"/>
              <a:t>, </a:t>
            </a:r>
            <a:r>
              <a:rPr lang="ru-RU" sz="6400" dirty="0" err="1" smtClean="0"/>
              <a:t>збагаченим</a:t>
            </a:r>
            <a:r>
              <a:rPr lang="ru-RU" sz="6400" dirty="0" smtClean="0"/>
              <a:t> </a:t>
            </a:r>
            <a:r>
              <a:rPr lang="ru-RU" sz="6400" dirty="0"/>
              <a:t>та </a:t>
            </a:r>
            <a:r>
              <a:rPr lang="ru-RU" sz="6400" dirty="0" err="1"/>
              <a:t>індивідуалізованим</a:t>
            </a:r>
            <a:r>
              <a:rPr lang="ru-RU" sz="6400" dirty="0"/>
              <a:t> для </a:t>
            </a:r>
            <a:r>
              <a:rPr lang="ru-RU" sz="6400" dirty="0" err="1"/>
              <a:t>всіх</a:t>
            </a:r>
            <a:r>
              <a:rPr lang="ru-RU" sz="6400" dirty="0"/>
              <a:t>  </a:t>
            </a:r>
            <a:r>
              <a:rPr lang="ru-RU" sz="6400" dirty="0" smtClean="0"/>
              <a:t> (</a:t>
            </a:r>
            <a:r>
              <a:rPr lang="en-US" sz="6400" dirty="0"/>
              <a:t>European Commission, Joint Research Centre, Inamorato dos Santos, A., </a:t>
            </a:r>
            <a:r>
              <a:rPr lang="en-US" sz="6400" dirty="0" err="1"/>
              <a:t>Punie</a:t>
            </a:r>
            <a:r>
              <a:rPr lang="en-US" sz="6400" dirty="0"/>
              <a:t>, Y., </a:t>
            </a:r>
            <a:r>
              <a:rPr lang="en-US" sz="6400" dirty="0" err="1"/>
              <a:t>Castaño</a:t>
            </a:r>
            <a:r>
              <a:rPr lang="en-US" sz="6400" dirty="0"/>
              <a:t> Muñoz, J. </a:t>
            </a:r>
            <a:r>
              <a:rPr lang="uk-UA" sz="6400" dirty="0" smtClean="0"/>
              <a:t>, </a:t>
            </a:r>
            <a:r>
              <a:rPr lang="en-US" sz="6400" dirty="0" smtClean="0"/>
              <a:t>2017).</a:t>
            </a:r>
          </a:p>
          <a:p>
            <a:r>
              <a:rPr lang="uk-UA" sz="6400" b="1" dirty="0" smtClean="0"/>
              <a:t>Відкриті освітні </a:t>
            </a:r>
            <a:r>
              <a:rPr lang="uk-UA" sz="6400" b="1" dirty="0"/>
              <a:t>ресурси </a:t>
            </a:r>
            <a:r>
              <a:rPr lang="uk-UA" sz="6400" dirty="0" smtClean="0"/>
              <a:t>(</a:t>
            </a:r>
            <a:r>
              <a:rPr lang="en-US" sz="6400" dirty="0"/>
              <a:t>Open Educational </a:t>
            </a:r>
            <a:r>
              <a:rPr lang="en-US" sz="6400" dirty="0" smtClean="0"/>
              <a:t>Resources</a:t>
            </a:r>
            <a:r>
              <a:rPr lang="uk-UA" sz="6400" dirty="0" smtClean="0"/>
              <a:t>) : </a:t>
            </a:r>
            <a:r>
              <a:rPr lang="en-US" sz="6400" dirty="0"/>
              <a:t>– </a:t>
            </a:r>
            <a:r>
              <a:rPr lang="ru-RU" sz="6400" dirty="0" err="1"/>
              <a:t>це</a:t>
            </a:r>
            <a:r>
              <a:rPr lang="ru-RU" sz="6400" dirty="0"/>
              <a:t> </a:t>
            </a:r>
            <a:r>
              <a:rPr lang="ru-RU" sz="6400" dirty="0" err="1" smtClean="0"/>
              <a:t>матеріали</a:t>
            </a:r>
            <a:r>
              <a:rPr lang="ru-RU" sz="6400" dirty="0" smtClean="0"/>
              <a:t> для </a:t>
            </a:r>
            <a:r>
              <a:rPr lang="ru-RU" sz="6400" dirty="0" err="1"/>
              <a:t>викладання</a:t>
            </a:r>
            <a:r>
              <a:rPr lang="ru-RU" sz="6400" dirty="0"/>
              <a:t>, </a:t>
            </a:r>
            <a:r>
              <a:rPr lang="ru-RU" sz="6400" dirty="0" err="1"/>
              <a:t>навчання</a:t>
            </a:r>
            <a:r>
              <a:rPr lang="ru-RU" sz="6400" dirty="0"/>
              <a:t> та </a:t>
            </a:r>
            <a:r>
              <a:rPr lang="ru-RU" sz="6400" dirty="0" err="1" smtClean="0"/>
              <a:t>досліджень</a:t>
            </a:r>
            <a:r>
              <a:rPr lang="ru-RU" sz="6400" dirty="0"/>
              <a:t> на будь-</a:t>
            </a:r>
            <a:r>
              <a:rPr lang="ru-RU" sz="6400" dirty="0" err="1"/>
              <a:t>якому</a:t>
            </a:r>
            <a:r>
              <a:rPr lang="ru-RU" sz="6400" dirty="0"/>
              <a:t> </a:t>
            </a:r>
            <a:r>
              <a:rPr lang="ru-RU" sz="6400" dirty="0" err="1" smtClean="0"/>
              <a:t>носії</a:t>
            </a:r>
            <a:r>
              <a:rPr lang="ru-RU" sz="6400" dirty="0" smtClean="0"/>
              <a:t>, </a:t>
            </a:r>
            <a:r>
              <a:rPr lang="ru-RU" sz="6400" dirty="0" err="1"/>
              <a:t>які</a:t>
            </a:r>
            <a:r>
              <a:rPr lang="ru-RU" sz="6400" dirty="0"/>
              <a:t> </a:t>
            </a:r>
            <a:r>
              <a:rPr lang="ru-RU" sz="6400" dirty="0" err="1"/>
              <a:t>або</a:t>
            </a:r>
            <a:r>
              <a:rPr lang="ru-RU" sz="6400" dirty="0"/>
              <a:t> (</a:t>
            </a:r>
            <a:r>
              <a:rPr lang="ru-RU" sz="6400" b="1" dirty="0"/>
              <a:t>а</a:t>
            </a:r>
            <a:r>
              <a:rPr lang="ru-RU" sz="6400" dirty="0"/>
              <a:t>) є </a:t>
            </a:r>
            <a:r>
              <a:rPr lang="ru-RU" sz="6400" dirty="0" err="1"/>
              <a:t>суспільним</a:t>
            </a:r>
            <a:r>
              <a:rPr lang="ru-RU" sz="6400" dirty="0"/>
              <a:t> </a:t>
            </a:r>
            <a:r>
              <a:rPr lang="ru-RU" sz="6400" dirty="0" err="1"/>
              <a:t>надбанням</a:t>
            </a:r>
            <a:r>
              <a:rPr lang="ru-RU" sz="6400" dirty="0"/>
              <a:t>, </a:t>
            </a:r>
            <a:r>
              <a:rPr lang="ru-RU" sz="6400" dirty="0" err="1"/>
              <a:t>або</a:t>
            </a:r>
            <a:r>
              <a:rPr lang="ru-RU" sz="6400" dirty="0"/>
              <a:t> (</a:t>
            </a:r>
            <a:r>
              <a:rPr lang="ru-RU" sz="6400" b="1" dirty="0"/>
              <a:t>б) </a:t>
            </a:r>
            <a:r>
              <a:rPr lang="ru-RU" sz="6400" dirty="0" err="1"/>
              <a:t>ліцензовані</a:t>
            </a:r>
            <a:r>
              <a:rPr lang="ru-RU" sz="6400" dirty="0"/>
              <a:t> таким чином, </a:t>
            </a:r>
            <a:r>
              <a:rPr lang="ru-RU" sz="6400" dirty="0" err="1"/>
              <a:t>що</a:t>
            </a:r>
            <a:r>
              <a:rPr lang="ru-RU" sz="6400" dirty="0"/>
              <a:t> </a:t>
            </a:r>
            <a:r>
              <a:rPr lang="ru-RU" sz="6400" dirty="0" err="1"/>
              <a:t>надають</a:t>
            </a:r>
            <a:r>
              <a:rPr lang="ru-RU" sz="6400" dirty="0"/>
              <a:t> кожному </a:t>
            </a:r>
            <a:r>
              <a:rPr lang="ru-RU" sz="6400" dirty="0" err="1"/>
              <a:t>вільний</a:t>
            </a:r>
            <a:r>
              <a:rPr lang="ru-RU" sz="6400" dirty="0"/>
              <a:t> і </a:t>
            </a:r>
            <a:r>
              <a:rPr lang="ru-RU" sz="6400" dirty="0" err="1" smtClean="0"/>
              <a:t>безстроковий</a:t>
            </a:r>
            <a:r>
              <a:rPr lang="ru-RU" sz="6400" dirty="0" smtClean="0"/>
              <a:t> </a:t>
            </a:r>
            <a:r>
              <a:rPr lang="ru-RU" sz="6400" dirty="0" err="1"/>
              <a:t>дозвіл</a:t>
            </a:r>
            <a:r>
              <a:rPr lang="ru-RU" sz="6400" dirty="0"/>
              <a:t> </a:t>
            </a:r>
            <a:r>
              <a:rPr lang="ru-RU" sz="6400" dirty="0" err="1"/>
              <a:t>брати</a:t>
            </a:r>
            <a:r>
              <a:rPr lang="ru-RU" sz="6400" dirty="0"/>
              <a:t> участь у </a:t>
            </a:r>
            <a:r>
              <a:rPr lang="ru-RU" sz="6400" dirty="0" err="1"/>
              <a:t>діяльності</a:t>
            </a:r>
            <a:r>
              <a:rPr lang="ru-RU" sz="6400" dirty="0"/>
              <a:t> </a:t>
            </a:r>
            <a:r>
              <a:rPr lang="ru-RU" sz="6400" b="1" dirty="0"/>
              <a:t>5</a:t>
            </a:r>
            <a:r>
              <a:rPr lang="en-US" sz="6400" b="1" dirty="0"/>
              <a:t>R</a:t>
            </a:r>
            <a:r>
              <a:rPr lang="en-US" sz="6400" dirty="0"/>
              <a:t>: retain (</a:t>
            </a:r>
            <a:r>
              <a:rPr lang="ru-RU" sz="6400" b="1" dirty="0" err="1"/>
              <a:t>зберігати</a:t>
            </a:r>
            <a:r>
              <a:rPr lang="ru-RU" sz="6400" dirty="0"/>
              <a:t>), </a:t>
            </a:r>
            <a:r>
              <a:rPr lang="en-US" sz="6400" dirty="0"/>
              <a:t>reuse (</a:t>
            </a:r>
            <a:r>
              <a:rPr lang="ru-RU" sz="6400" b="1" dirty="0"/>
              <a:t>повторно </a:t>
            </a:r>
            <a:r>
              <a:rPr lang="ru-RU" sz="6400" b="1" dirty="0" err="1"/>
              <a:t>використовувати</a:t>
            </a:r>
            <a:r>
              <a:rPr lang="ru-RU" sz="6400" dirty="0"/>
              <a:t>), </a:t>
            </a:r>
            <a:r>
              <a:rPr lang="en-US" sz="6400" dirty="0"/>
              <a:t>revise (</a:t>
            </a:r>
            <a:r>
              <a:rPr lang="ru-RU" sz="6400" b="1" dirty="0" err="1"/>
              <a:t>переглядати</a:t>
            </a:r>
            <a:r>
              <a:rPr lang="ru-RU" sz="6400" b="1" dirty="0"/>
              <a:t>/</a:t>
            </a:r>
            <a:r>
              <a:rPr lang="ru-RU" sz="6400" b="1" dirty="0" err="1"/>
              <a:t>адаптувати</a:t>
            </a:r>
            <a:r>
              <a:rPr lang="ru-RU" sz="6400" dirty="0"/>
              <a:t>), </a:t>
            </a:r>
            <a:r>
              <a:rPr lang="en-US" sz="6400" dirty="0"/>
              <a:t>remix (</a:t>
            </a:r>
            <a:r>
              <a:rPr lang="ru-RU" sz="6400" dirty="0" err="1"/>
              <a:t>реміксувати</a:t>
            </a:r>
            <a:r>
              <a:rPr lang="ru-RU" sz="6400" dirty="0"/>
              <a:t>), </a:t>
            </a:r>
            <a:r>
              <a:rPr lang="en-US" sz="6400" dirty="0"/>
              <a:t>redistribute (</a:t>
            </a:r>
            <a:r>
              <a:rPr lang="ru-RU" sz="6400" b="1" dirty="0" err="1"/>
              <a:t>розповсюджувати</a:t>
            </a:r>
            <a:r>
              <a:rPr lang="ru-RU" sz="6400" dirty="0"/>
              <a:t>) </a:t>
            </a:r>
            <a:r>
              <a:rPr lang="ru-RU" sz="6400" dirty="0" smtClean="0"/>
              <a:t>. </a:t>
            </a:r>
            <a:r>
              <a:rPr lang="uk-UA" sz="6400" dirty="0" smtClean="0"/>
              <a:t>(</a:t>
            </a:r>
            <a:r>
              <a:rPr lang="en-US" sz="6400" dirty="0"/>
              <a:t>Creative Commons. What is OER? (</a:t>
            </a:r>
            <a:r>
              <a:rPr lang="en-US" sz="6400" dirty="0" err="1"/>
              <a:t>n.d.</a:t>
            </a:r>
            <a:r>
              <a:rPr lang="en-US" sz="6400" dirty="0"/>
              <a:t>). </a:t>
            </a:r>
            <a:endParaRPr lang="ru-RU" sz="6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9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СКЛАДНИКИ ВІДКРИТОЇ НАУКИ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47" y="1052736"/>
            <a:ext cx="9144000" cy="5001419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 descr="W:\наука\ВІДКРИТА НАУКА\Скрин_8 принципів В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81075" cy="593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28992" cy="936104"/>
          </a:xfrm>
        </p:spPr>
        <p:txBody>
          <a:bodyPr>
            <a:noAutofit/>
          </a:bodyPr>
          <a:lstStyle/>
          <a:p>
            <a:r>
              <a:rPr lang="ru-RU" sz="3400" b="1" dirty="0" err="1" smtClean="0">
                <a:solidFill>
                  <a:srgbClr val="002060"/>
                </a:solidFill>
              </a:rPr>
              <a:t>Втілення</a:t>
            </a:r>
            <a:r>
              <a:rPr lang="ru-RU" sz="34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філософії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b="1" dirty="0" err="1">
                <a:solidFill>
                  <a:srgbClr val="002060"/>
                </a:solidFill>
              </a:rPr>
              <a:t>відкритої</a:t>
            </a:r>
            <a:r>
              <a:rPr lang="ru-RU" sz="3400" b="1" dirty="0">
                <a:solidFill>
                  <a:srgbClr val="002060"/>
                </a:solidFill>
              </a:rPr>
              <a:t> науки в </a:t>
            </a:r>
            <a:r>
              <a:rPr lang="ru-RU" sz="3400" b="1" dirty="0" err="1" smtClean="0">
                <a:solidFill>
                  <a:srgbClr val="002060"/>
                </a:solidFill>
              </a:rPr>
              <a:t>освітньому</a:t>
            </a:r>
            <a:r>
              <a:rPr lang="ru-RU" sz="3400" b="1" dirty="0" smtClean="0">
                <a:solidFill>
                  <a:srgbClr val="002060"/>
                </a:solidFill>
              </a:rPr>
              <a:t> контекст</a:t>
            </a:r>
            <a:r>
              <a:rPr lang="uk-UA" sz="3400" b="1" dirty="0" smtClean="0">
                <a:solidFill>
                  <a:srgbClr val="002060"/>
                </a:solidFill>
              </a:rPr>
              <a:t>і – </a:t>
            </a:r>
            <a:r>
              <a:rPr lang="uk-UA" sz="3400" b="1" dirty="0">
                <a:solidFill>
                  <a:srgbClr val="002060"/>
                </a:solidFill>
              </a:rPr>
              <a:t>це </a:t>
            </a:r>
            <a:r>
              <a:rPr lang="uk-UA" sz="3400" b="1" dirty="0" smtClean="0">
                <a:solidFill>
                  <a:srgbClr val="002060"/>
                </a:solidFill>
              </a:rPr>
              <a:t>відкрита освіта</a:t>
            </a:r>
            <a:endParaRPr lang="uk-UA" sz="3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2859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 smtClean="0"/>
              <a:t>Концепція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Відкритої</a:t>
            </a:r>
            <a:r>
              <a:rPr lang="ru-RU" sz="2400" b="1" dirty="0" smtClean="0"/>
              <a:t> науки в </a:t>
            </a:r>
            <a:r>
              <a:rPr lang="ru-RU" sz="2400" b="1" dirty="0" err="1" smtClean="0"/>
              <a:t>університетах</a:t>
            </a:r>
            <a:r>
              <a:rPr lang="ru-RU" sz="2400" b="1" dirty="0" smtClean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тому,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b="1" dirty="0" err="1"/>
              <a:t>заохочувати</a:t>
            </a:r>
            <a:r>
              <a:rPr lang="ru-RU" sz="2400" b="1" dirty="0"/>
              <a:t> </a:t>
            </a:r>
            <a:r>
              <a:rPr lang="ru-RU" sz="2400" b="1" dirty="0" err="1"/>
              <a:t>науковців</a:t>
            </a:r>
            <a:r>
              <a:rPr lang="ru-RU" sz="2400" b="1" dirty="0"/>
              <a:t> до </a:t>
            </a:r>
            <a:r>
              <a:rPr lang="ru-RU" sz="2400" b="1" dirty="0" err="1"/>
              <a:t>відкритого</a:t>
            </a:r>
            <a:r>
              <a:rPr lang="ru-RU" sz="2400" b="1" dirty="0"/>
              <a:t> </a:t>
            </a:r>
            <a:r>
              <a:rPr lang="ru-RU" sz="2400" b="1" dirty="0" err="1"/>
              <a:t>ставлення</a:t>
            </a:r>
            <a:r>
              <a:rPr lang="ru-RU" sz="2400" b="1" dirty="0"/>
              <a:t> до </a:t>
            </a:r>
            <a:r>
              <a:rPr lang="ru-RU" sz="2400" b="1" dirty="0" err="1"/>
              <a:t>досліджень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вони </a:t>
            </a:r>
            <a:r>
              <a:rPr lang="ru-RU" sz="2400" dirty="0" err="1"/>
              <a:t>проводять</a:t>
            </a:r>
            <a:r>
              <a:rPr lang="ru-RU" sz="2400" dirty="0"/>
              <a:t>, </a:t>
            </a:r>
            <a:r>
              <a:rPr lang="ru-RU" sz="2400" b="1" dirty="0"/>
              <a:t>і </a:t>
            </a:r>
            <a:r>
              <a:rPr lang="ru-RU" sz="2400" b="1" dirty="0" err="1"/>
              <a:t>освіти</a:t>
            </a:r>
            <a:r>
              <a:rPr lang="ru-RU" sz="2400" dirty="0"/>
              <a:t>, яку вони </a:t>
            </a:r>
            <a:r>
              <a:rPr lang="ru-RU" sz="2400" dirty="0" err="1" smtClean="0"/>
              <a:t>надають</a:t>
            </a:r>
            <a:r>
              <a:rPr lang="ru-RU" sz="2400" dirty="0" smtClean="0"/>
              <a:t>.</a:t>
            </a:r>
          </a:p>
          <a:p>
            <a:r>
              <a:rPr lang="ru-RU" sz="2400" b="1" dirty="0" err="1" smtClean="0"/>
              <a:t>Підготовка</a:t>
            </a:r>
            <a:r>
              <a:rPr lang="ru-RU" sz="2400" b="1" dirty="0" smtClean="0"/>
              <a:t> </a:t>
            </a:r>
            <a:r>
              <a:rPr lang="ru-RU" sz="2400" b="1" dirty="0"/>
              <a:t>нового </a:t>
            </a:r>
            <a:r>
              <a:rPr lang="ru-RU" sz="2400" b="1" dirty="0" err="1"/>
              <a:t>покоління</a:t>
            </a:r>
            <a:r>
              <a:rPr lang="ru-RU" sz="2400" b="1" dirty="0"/>
              <a:t> </a:t>
            </a:r>
            <a:r>
              <a:rPr lang="ru-RU" sz="2400" b="1" dirty="0" err="1"/>
              <a:t>вчених</a:t>
            </a:r>
            <a:r>
              <a:rPr lang="ru-RU" sz="2400" b="1" dirty="0"/>
              <a:t> і </a:t>
            </a:r>
            <a:r>
              <a:rPr lang="ru-RU" sz="2400" b="1" dirty="0" err="1"/>
              <a:t>професіоналів</a:t>
            </a:r>
            <a:r>
              <a:rPr lang="ru-RU" sz="2400" b="1" dirty="0"/>
              <a:t> </a:t>
            </a:r>
            <a:r>
              <a:rPr lang="ru-RU" sz="2400" b="1" dirty="0" err="1"/>
              <a:t>відкритої</a:t>
            </a:r>
            <a:r>
              <a:rPr lang="ru-RU" sz="2400" b="1" dirty="0"/>
              <a:t> </a:t>
            </a:r>
            <a:r>
              <a:rPr lang="ru-RU" sz="2400" b="1" dirty="0" smtClean="0"/>
              <a:t>науки  </a:t>
            </a:r>
            <a:r>
              <a:rPr lang="ru-RU" sz="2400" b="1" dirty="0" err="1" smtClean="0"/>
              <a:t>базується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сприйнятті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Відкритості</a:t>
            </a:r>
            <a:r>
              <a:rPr lang="ru-RU" sz="2400" b="1" dirty="0" smtClean="0"/>
              <a:t> як мети </a:t>
            </a:r>
            <a:r>
              <a:rPr lang="ru-RU" sz="2400" b="1" dirty="0" err="1" smtClean="0"/>
              <a:t>освіти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/>
              <a:t>	-  </a:t>
            </a:r>
            <a:r>
              <a:rPr lang="ru-RU" sz="2400" dirty="0" err="1" smtClean="0"/>
              <a:t>Студенти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 smtClean="0"/>
              <a:t>вчені</a:t>
            </a:r>
            <a:r>
              <a:rPr lang="ru-RU" sz="2400" dirty="0" smtClean="0"/>
              <a:t>/</a:t>
            </a:r>
            <a:r>
              <a:rPr lang="ru-RU" sz="2400" dirty="0" err="1" smtClean="0"/>
              <a:t>дослідники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професіонали</a:t>
            </a:r>
            <a:r>
              <a:rPr lang="ru-RU" sz="2400" dirty="0"/>
              <a:t> </a:t>
            </a:r>
            <a:r>
              <a:rPr lang="ru-RU" sz="2400" dirty="0" err="1"/>
              <a:t>майбутнього</a:t>
            </a:r>
            <a:r>
              <a:rPr lang="ru-RU" sz="2400" dirty="0"/>
              <a:t>. Тому </a:t>
            </a:r>
            <a:r>
              <a:rPr lang="ru-RU" sz="2400" dirty="0" err="1"/>
              <a:t>важливо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студенти</a:t>
            </a:r>
            <a:r>
              <a:rPr lang="ru-RU" sz="2400" dirty="0"/>
              <a:t> </a:t>
            </a:r>
            <a:r>
              <a:rPr lang="ru-RU" sz="2400" dirty="0" err="1"/>
              <a:t>дізналися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 </a:t>
            </a:r>
            <a:r>
              <a:rPr lang="ru-RU" sz="2400" dirty="0" err="1"/>
              <a:t>таке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відкрите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академічне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ставлення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	- </a:t>
            </a:r>
            <a:r>
              <a:rPr lang="ru-RU" sz="2400" dirty="0" err="1" smtClean="0"/>
              <a:t>Студенти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заохочуються</a:t>
            </a:r>
            <a:r>
              <a:rPr lang="ru-RU" sz="2400" dirty="0" smtClean="0"/>
              <a:t>:  до </a:t>
            </a:r>
            <a:r>
              <a:rPr lang="ru-RU" sz="2400" dirty="0" err="1" smtClean="0"/>
              <a:t>опублікування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робіт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/>
              <a:t>відкритому</a:t>
            </a:r>
            <a:r>
              <a:rPr lang="ru-RU" sz="2400" dirty="0"/>
              <a:t> </a:t>
            </a:r>
            <a:r>
              <a:rPr lang="ru-RU" sz="2400" dirty="0" err="1" smtClean="0"/>
              <a:t>доступі</a:t>
            </a:r>
            <a:r>
              <a:rPr lang="ru-RU" sz="2400" dirty="0" smtClean="0"/>
              <a:t>; до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доступності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 </a:t>
            </a:r>
            <a:r>
              <a:rPr lang="ru-RU" sz="2400" dirty="0" err="1" smtClean="0"/>
              <a:t>робіт</a:t>
            </a:r>
            <a:r>
              <a:rPr lang="ru-RU" sz="2400" dirty="0" smtClean="0"/>
              <a:t> </a:t>
            </a:r>
            <a:r>
              <a:rPr lang="ru-RU" sz="2400" dirty="0" err="1" smtClean="0"/>
              <a:t>згідно</a:t>
            </a:r>
            <a:r>
              <a:rPr lang="ru-RU" sz="2400" dirty="0" smtClean="0"/>
              <a:t> </a:t>
            </a:r>
            <a:r>
              <a:rPr lang="en-US" sz="2400" dirty="0" smtClean="0"/>
              <a:t>FAIR</a:t>
            </a:r>
            <a:r>
              <a:rPr lang="ru-RU" sz="2400" dirty="0" smtClean="0"/>
              <a:t>;  до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відкритого</a:t>
            </a:r>
            <a:r>
              <a:rPr lang="ru-RU" sz="2400" dirty="0" smtClean="0"/>
              <a:t>  </a:t>
            </a:r>
            <a:r>
              <a:rPr lang="ru-RU" sz="2400" dirty="0" err="1" smtClean="0"/>
              <a:t>програмного</a:t>
            </a:r>
            <a:r>
              <a:rPr lang="ru-RU" sz="2400" dirty="0" smtClean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та </a:t>
            </a:r>
            <a:r>
              <a:rPr lang="ru-RU" sz="2400" dirty="0" err="1" smtClean="0"/>
              <a:t>залучення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 smtClean="0"/>
              <a:t>досліджень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	- </a:t>
            </a:r>
            <a:r>
              <a:rPr lang="ru-RU" sz="2400" dirty="0" err="1"/>
              <a:t>Відкрита</a:t>
            </a:r>
            <a:r>
              <a:rPr lang="ru-RU" sz="2400" dirty="0"/>
              <a:t> </a:t>
            </a:r>
            <a:r>
              <a:rPr lang="ru-RU" sz="2400" dirty="0" err="1"/>
              <a:t>освіта</a:t>
            </a:r>
            <a:r>
              <a:rPr lang="ru-RU" sz="2400" dirty="0"/>
              <a:t> </a:t>
            </a:r>
            <a:r>
              <a:rPr lang="ru-RU" sz="2400" dirty="0" err="1"/>
              <a:t>працює</a:t>
            </a:r>
            <a:r>
              <a:rPr lang="ru-RU" sz="2400" dirty="0"/>
              <a:t> над </a:t>
            </a:r>
            <a:r>
              <a:rPr lang="ru-RU" sz="2400" dirty="0" err="1"/>
              <a:t>тим</a:t>
            </a:r>
            <a:r>
              <a:rPr lang="ru-RU" sz="2400" dirty="0"/>
              <a:t>, як </a:t>
            </a:r>
            <a:r>
              <a:rPr lang="ru-RU" sz="2400" dirty="0" err="1"/>
              <a:t>підготувати</a:t>
            </a:r>
            <a:r>
              <a:rPr lang="ru-RU" sz="2400" dirty="0"/>
              <a:t> </a:t>
            </a:r>
            <a:r>
              <a:rPr lang="ru-RU" sz="2400" dirty="0" err="1"/>
              <a:t>студентів</a:t>
            </a:r>
            <a:r>
              <a:rPr lang="ru-RU" sz="2400" dirty="0"/>
              <a:t> до участь у </a:t>
            </a:r>
            <a:r>
              <a:rPr lang="ru-RU" sz="2400" dirty="0" err="1"/>
              <a:t>соціальному</a:t>
            </a:r>
            <a:r>
              <a:rPr lang="ru-RU" sz="2400" dirty="0"/>
              <a:t>, </a:t>
            </a:r>
            <a:r>
              <a:rPr lang="ru-RU" sz="2400" dirty="0" err="1"/>
              <a:t>іноді</a:t>
            </a:r>
            <a:r>
              <a:rPr lang="ru-RU" sz="2400" dirty="0"/>
              <a:t> - </a:t>
            </a:r>
            <a:r>
              <a:rPr lang="ru-RU" sz="2400" dirty="0" err="1"/>
              <a:t>поляризованому</a:t>
            </a:r>
            <a:r>
              <a:rPr lang="ru-RU" sz="2400" dirty="0"/>
              <a:t>, </a:t>
            </a:r>
            <a:r>
              <a:rPr lang="ru-RU" sz="2400" dirty="0" err="1"/>
              <a:t>діалозі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	- </a:t>
            </a:r>
            <a:r>
              <a:rPr lang="ru-RU" sz="2400" dirty="0" err="1"/>
              <a:t>Відкрите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студента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формується</a:t>
            </a:r>
            <a:r>
              <a:rPr lang="ru-RU" sz="2400" dirty="0"/>
              <a:t> у </a:t>
            </a:r>
            <a:r>
              <a:rPr lang="ru-RU" sz="2400" dirty="0" err="1"/>
              <a:t>співпраці</a:t>
            </a:r>
            <a:r>
              <a:rPr lang="ru-RU" sz="2400" dirty="0"/>
              <a:t> з партнерами в </a:t>
            </a:r>
            <a:r>
              <a:rPr lang="ru-RU" sz="2400" dirty="0" err="1"/>
              <a:t>суспільстві</a:t>
            </a:r>
            <a:endParaRPr lang="ru-RU" sz="2400" dirty="0" smtClean="0"/>
          </a:p>
          <a:p>
            <a:pPr marL="0" indent="0">
              <a:buNone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0252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Програма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uk-UA" sz="2800" b="1" dirty="0" err="1">
                <a:solidFill>
                  <a:srgbClr val="002060"/>
                </a:solidFill>
              </a:rPr>
              <a:t>Horizon</a:t>
            </a: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</a:rPr>
              <a:t>Europe</a:t>
            </a:r>
            <a:r>
              <a:rPr lang="ru-RU" sz="3200" b="1" dirty="0" smtClean="0">
                <a:solidFill>
                  <a:srgbClr val="002060"/>
                </a:solidFill>
              </a:rPr>
              <a:t>» </a:t>
            </a:r>
            <a:r>
              <a:rPr lang="ru-RU" sz="3200" b="1" dirty="0" err="1">
                <a:solidFill>
                  <a:srgbClr val="002060"/>
                </a:solidFill>
              </a:rPr>
              <a:t>підкреслює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важливість</a:t>
            </a:r>
            <a:r>
              <a:rPr lang="ru-RU" sz="3200" b="1" dirty="0">
                <a:solidFill>
                  <a:srgbClr val="002060"/>
                </a:solidFill>
              </a:rPr>
              <a:t> практик </a:t>
            </a:r>
            <a:r>
              <a:rPr lang="ru-RU" sz="3200" b="1" dirty="0" err="1">
                <a:solidFill>
                  <a:srgbClr val="002060"/>
                </a:solidFill>
              </a:rPr>
              <a:t>відкритої</a:t>
            </a:r>
            <a:r>
              <a:rPr lang="ru-RU" sz="3200" b="1" dirty="0">
                <a:solidFill>
                  <a:srgbClr val="002060"/>
                </a:solidFill>
              </a:rPr>
              <a:t> науки і </a:t>
            </a:r>
            <a:r>
              <a:rPr lang="ru-RU" sz="3200" b="1" dirty="0" err="1">
                <a:solidFill>
                  <a:srgbClr val="002060"/>
                </a:solidFill>
              </a:rPr>
              <a:t>відкритої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освіти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328592"/>
          </a:xfrm>
        </p:spPr>
        <p:txBody>
          <a:bodyPr>
            <a:normAutofit lnSpcReduction="10000"/>
          </a:bodyPr>
          <a:lstStyle/>
          <a:p>
            <a:r>
              <a:rPr lang="en-US" sz="2000" i="1" dirty="0"/>
              <a:t>SSH: </a:t>
            </a:r>
            <a:r>
              <a:rPr lang="ru-RU" sz="2000" i="1" dirty="0" err="1"/>
              <a:t>Соціальні</a:t>
            </a:r>
            <a:r>
              <a:rPr lang="ru-RU" sz="2000" i="1" dirty="0"/>
              <a:t> та </a:t>
            </a:r>
            <a:r>
              <a:rPr lang="ru-RU" sz="2000" i="1" dirty="0" err="1"/>
              <a:t>гуманітарні</a:t>
            </a:r>
            <a:r>
              <a:rPr lang="ru-RU" sz="2000" i="1" dirty="0"/>
              <a:t> науки . </a:t>
            </a:r>
            <a:endParaRPr lang="ru-RU" sz="2000" i="1" dirty="0" smtClean="0"/>
          </a:p>
          <a:p>
            <a:r>
              <a:rPr lang="en-US" sz="2000" i="1" dirty="0" smtClean="0"/>
              <a:t>STEM</a:t>
            </a:r>
            <a:r>
              <a:rPr lang="en-US" sz="2000" i="1" dirty="0"/>
              <a:t>: </a:t>
            </a:r>
            <a:r>
              <a:rPr lang="ru-RU" sz="2000" i="1" dirty="0"/>
              <a:t>наука, </a:t>
            </a:r>
            <a:r>
              <a:rPr lang="ru-RU" sz="2000" i="1" dirty="0" err="1"/>
              <a:t>технології</a:t>
            </a:r>
            <a:r>
              <a:rPr lang="ru-RU" sz="2000" i="1" dirty="0"/>
              <a:t>, </a:t>
            </a:r>
            <a:r>
              <a:rPr lang="ru-RU" sz="2000" i="1" dirty="0" err="1"/>
              <a:t>інженерія</a:t>
            </a:r>
            <a:r>
              <a:rPr lang="ru-RU" sz="2000" i="1" dirty="0"/>
              <a:t> та </a:t>
            </a:r>
            <a:r>
              <a:rPr lang="ru-RU" sz="2000" i="1" dirty="0" smtClean="0"/>
              <a:t>математика</a:t>
            </a:r>
          </a:p>
          <a:p>
            <a:r>
              <a:rPr lang="ru-RU" sz="2000" dirty="0" err="1"/>
              <a:t>Відкрита</a:t>
            </a:r>
            <a:r>
              <a:rPr lang="ru-RU" sz="2000" dirty="0"/>
              <a:t> наука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широке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описує</a:t>
            </a:r>
            <a:r>
              <a:rPr lang="ru-RU" sz="2000" dirty="0"/>
              <a:t> практики та </a:t>
            </a:r>
            <a:r>
              <a:rPr lang="ru-RU" sz="2000" dirty="0" err="1"/>
              <a:t>інструменти</a:t>
            </a:r>
            <a:r>
              <a:rPr lang="ru-RU" sz="2000" dirty="0"/>
              <a:t>, </a:t>
            </a:r>
            <a:r>
              <a:rPr lang="ru-RU" sz="2000" dirty="0" err="1"/>
              <a:t>такі</a:t>
            </a:r>
            <a:r>
              <a:rPr lang="ru-RU" sz="2000" dirty="0"/>
              <a:t> як </a:t>
            </a:r>
            <a:r>
              <a:rPr lang="ru-RU" sz="2000" dirty="0" err="1"/>
              <a:t>відкритий</a:t>
            </a:r>
            <a:r>
              <a:rPr lang="ru-RU" sz="2000" dirty="0"/>
              <a:t> доступ, </a:t>
            </a:r>
            <a:r>
              <a:rPr lang="ru-RU" sz="2000" dirty="0" err="1"/>
              <a:t>відкриті</a:t>
            </a:r>
            <a:r>
              <a:rPr lang="ru-RU" sz="2000" dirty="0"/>
              <a:t> </a:t>
            </a:r>
            <a:r>
              <a:rPr lang="ru-RU" sz="2000" dirty="0" err="1"/>
              <a:t>журнали</a:t>
            </a:r>
            <a:r>
              <a:rPr lang="ru-RU" sz="2000" dirty="0"/>
              <a:t>, </a:t>
            </a:r>
            <a:r>
              <a:rPr lang="ru-RU" sz="2000" dirty="0" err="1"/>
              <a:t>відкриті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, </a:t>
            </a:r>
            <a:r>
              <a:rPr lang="ru-RU" sz="2000" dirty="0" err="1"/>
              <a:t>відкриті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, </a:t>
            </a:r>
            <a:r>
              <a:rPr lang="ru-RU" sz="2000" dirty="0" err="1"/>
              <a:t>відкрита</a:t>
            </a:r>
            <a:r>
              <a:rPr lang="ru-RU" sz="2000" dirty="0"/>
              <a:t> </a:t>
            </a:r>
            <a:r>
              <a:rPr lang="ru-RU" sz="2000" dirty="0" err="1"/>
              <a:t>наукова</a:t>
            </a:r>
            <a:r>
              <a:rPr lang="ru-RU" sz="2000" dirty="0"/>
              <a:t> </a:t>
            </a:r>
            <a:r>
              <a:rPr lang="ru-RU" sz="2000" dirty="0" err="1" smtClean="0"/>
              <a:t>політика</a:t>
            </a:r>
            <a:r>
              <a:rPr lang="ru-RU" sz="2000" dirty="0" smtClean="0"/>
              <a:t>, </a:t>
            </a:r>
            <a:r>
              <a:rPr lang="ru-RU" sz="2000" dirty="0" err="1"/>
              <a:t>відкрита</a:t>
            </a:r>
            <a:r>
              <a:rPr lang="ru-RU" sz="2000" dirty="0"/>
              <a:t> </a:t>
            </a:r>
            <a:r>
              <a:rPr lang="ru-RU" sz="2000" dirty="0" err="1" smtClean="0"/>
              <a:t>освіта</a:t>
            </a:r>
            <a:r>
              <a:rPr lang="ru-RU" sz="2000" dirty="0" smtClean="0"/>
              <a:t> і </a:t>
            </a:r>
            <a:r>
              <a:rPr lang="ru-RU" sz="2000" dirty="0" err="1" smtClean="0"/>
              <a:t>відкриті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, </a:t>
            </a:r>
            <a:r>
              <a:rPr lang="ru-RU" sz="2000" b="1" dirty="0" err="1"/>
              <a:t>пов'язані</a:t>
            </a:r>
            <a:r>
              <a:rPr lang="ru-RU" sz="2000" b="1" dirty="0"/>
              <a:t> </a:t>
            </a:r>
            <a:r>
              <a:rPr lang="ru-RU" sz="2000" b="1" dirty="0" err="1"/>
              <a:t>між</a:t>
            </a:r>
            <a:r>
              <a:rPr lang="ru-RU" sz="2000" b="1" dirty="0"/>
              <a:t> собою принципом </a:t>
            </a:r>
            <a:r>
              <a:rPr lang="ru-RU" sz="2000" b="1" dirty="0" err="1"/>
              <a:t>відкритого</a:t>
            </a:r>
            <a:r>
              <a:rPr lang="ru-RU" sz="2000" b="1" dirty="0"/>
              <a:t> доступу і </a:t>
            </a:r>
            <a:r>
              <a:rPr lang="ru-RU" sz="2000" b="1" dirty="0" err="1"/>
              <a:t>доступності</a:t>
            </a:r>
            <a:r>
              <a:rPr lang="ru-RU" sz="2000" b="1" dirty="0"/>
              <a:t> для </a:t>
            </a:r>
            <a:r>
              <a:rPr lang="ru-RU" sz="2000" b="1" dirty="0" err="1"/>
              <a:t>всіх</a:t>
            </a:r>
            <a:r>
              <a:rPr lang="ru-RU" sz="2000" dirty="0" smtClean="0"/>
              <a:t>.</a:t>
            </a:r>
          </a:p>
          <a:p>
            <a:r>
              <a:rPr lang="ru-RU" sz="2000" dirty="0" err="1"/>
              <a:t>Навчальні</a:t>
            </a:r>
            <a:r>
              <a:rPr lang="ru-RU" sz="2000" dirty="0"/>
              <a:t> </a:t>
            </a:r>
            <a:r>
              <a:rPr lang="ru-RU" sz="2000" dirty="0" err="1"/>
              <a:t>заклади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працюють</a:t>
            </a:r>
            <a:r>
              <a:rPr lang="ru-RU" sz="2000" dirty="0"/>
              <a:t> у </a:t>
            </a:r>
            <a:r>
              <a:rPr lang="ru-RU" sz="2000" dirty="0" err="1"/>
              <a:t>сфері</a:t>
            </a:r>
            <a:r>
              <a:rPr lang="ru-RU" sz="2000" dirty="0"/>
              <a:t> </a:t>
            </a:r>
            <a:r>
              <a:rPr lang="en-US" sz="2000" dirty="0"/>
              <a:t>SSH </a:t>
            </a:r>
            <a:r>
              <a:rPr lang="ru-RU" sz="2000" dirty="0"/>
              <a:t>та </a:t>
            </a:r>
            <a:r>
              <a:rPr lang="en-US" sz="2000" dirty="0"/>
              <a:t>STEM, </a:t>
            </a:r>
            <a:r>
              <a:rPr lang="ru-RU" sz="2000" b="1" dirty="0" err="1"/>
              <a:t>повинні</a:t>
            </a:r>
            <a:r>
              <a:rPr lang="ru-RU" sz="2000" b="1" dirty="0"/>
              <a:t> </a:t>
            </a:r>
            <a:r>
              <a:rPr lang="ru-RU" sz="2000" b="1" dirty="0" err="1"/>
              <a:t>підтримувати</a:t>
            </a:r>
            <a:r>
              <a:rPr lang="ru-RU" sz="2000" b="1" dirty="0"/>
              <a:t> та </a:t>
            </a:r>
            <a:r>
              <a:rPr lang="ru-RU" sz="2000" b="1" dirty="0" err="1"/>
              <a:t>заохочувати</a:t>
            </a:r>
            <a:r>
              <a:rPr lang="ru-RU" sz="2000" b="1" dirty="0"/>
              <a:t> </a:t>
            </a:r>
            <a:r>
              <a:rPr lang="ru-RU" sz="2000" b="1" dirty="0" err="1"/>
              <a:t>розвиток</a:t>
            </a:r>
            <a:r>
              <a:rPr lang="ru-RU" sz="2000" b="1" dirty="0"/>
              <a:t> </a:t>
            </a:r>
            <a:r>
              <a:rPr lang="ru-RU" sz="2000" b="1" dirty="0" err="1"/>
              <a:t>навичок</a:t>
            </a:r>
            <a:r>
              <a:rPr lang="ru-RU" sz="2000" b="1" dirty="0"/>
              <a:t>, </a:t>
            </a:r>
            <a:r>
              <a:rPr lang="ru-RU" sz="2000" b="1" dirty="0" err="1"/>
              <a:t>технічної</a:t>
            </a:r>
            <a:r>
              <a:rPr lang="ru-RU" sz="2000" b="1" dirty="0"/>
              <a:t> </a:t>
            </a:r>
            <a:r>
              <a:rPr lang="ru-RU" sz="2000" b="1" dirty="0" err="1"/>
              <a:t>інфраструктури</a:t>
            </a:r>
            <a:r>
              <a:rPr lang="ru-RU" sz="2000" b="1" dirty="0"/>
              <a:t> та </a:t>
            </a:r>
            <a:r>
              <a:rPr lang="ru-RU" sz="2000" b="1" dirty="0" err="1"/>
              <a:t>організаційно-правових</a:t>
            </a:r>
            <a:r>
              <a:rPr lang="ru-RU" sz="2000" b="1" dirty="0"/>
              <a:t> рамок </a:t>
            </a:r>
            <a:r>
              <a:rPr lang="ru-RU" sz="2000" dirty="0"/>
              <a:t>для </a:t>
            </a:r>
            <a:r>
              <a:rPr lang="ru-RU" sz="2000" dirty="0" err="1"/>
              <a:t>розвитку</a:t>
            </a:r>
            <a:r>
              <a:rPr lang="ru-RU" sz="2000" dirty="0"/>
              <a:t> практик </a:t>
            </a:r>
            <a:r>
              <a:rPr lang="ru-RU" sz="2000" dirty="0" err="1"/>
              <a:t>відкритої</a:t>
            </a:r>
            <a:r>
              <a:rPr lang="ru-RU" sz="2000" dirty="0"/>
              <a:t> науки та </a:t>
            </a:r>
            <a:r>
              <a:rPr lang="ru-RU" sz="2000" dirty="0" err="1"/>
              <a:t>відкритої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b="1" dirty="0" err="1">
                <a:solidFill>
                  <a:srgbClr val="C00000"/>
                </a:solidFill>
              </a:rPr>
              <a:t>С</a:t>
            </a:r>
            <a:r>
              <a:rPr lang="ru-RU" sz="2000" b="1" dirty="0" err="1" smtClean="0">
                <a:solidFill>
                  <a:srgbClr val="C00000"/>
                </a:solidFill>
              </a:rPr>
              <a:t>инергія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між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відкритою</a:t>
            </a:r>
            <a:r>
              <a:rPr lang="ru-RU" sz="2000" b="1" dirty="0">
                <a:solidFill>
                  <a:srgbClr val="C00000"/>
                </a:solidFill>
              </a:rPr>
              <a:t> наукою та </a:t>
            </a:r>
            <a:r>
              <a:rPr lang="ru-RU" sz="2000" b="1" dirty="0" err="1">
                <a:solidFill>
                  <a:srgbClr val="C00000"/>
                </a:solidFill>
              </a:rPr>
              <a:t>відкритою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освітою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має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потенціал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зробити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наукову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інформацію</a:t>
            </a:r>
            <a:r>
              <a:rPr lang="ru-RU" sz="2000" b="1" dirty="0">
                <a:solidFill>
                  <a:srgbClr val="C00000"/>
                </a:solidFill>
              </a:rPr>
              <a:t> доступною та </a:t>
            </a:r>
            <a:r>
              <a:rPr lang="ru-RU" sz="2000" b="1" dirty="0" err="1">
                <a:solidFill>
                  <a:srgbClr val="C00000"/>
                </a:solidFill>
              </a:rPr>
              <a:t>поширюваною</a:t>
            </a:r>
            <a:r>
              <a:rPr lang="ru-RU" sz="2000" b="1" dirty="0">
                <a:solidFill>
                  <a:srgbClr val="C00000"/>
                </a:solidFill>
              </a:rPr>
              <a:t> через </a:t>
            </a:r>
            <a:r>
              <a:rPr lang="en-US" sz="2000" b="1" dirty="0" smtClean="0">
                <a:solidFill>
                  <a:srgbClr val="C00000"/>
                </a:solidFill>
              </a:rPr>
              <a:t>OER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(</a:t>
            </a:r>
            <a:r>
              <a:rPr lang="ru-RU" sz="2000" b="1" dirty="0" err="1">
                <a:solidFill>
                  <a:srgbClr val="C00000"/>
                </a:solidFill>
              </a:rPr>
              <a:t>відкриті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освітні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ресурси</a:t>
            </a:r>
            <a:r>
              <a:rPr lang="ru-RU" sz="2000" b="1" dirty="0">
                <a:solidFill>
                  <a:srgbClr val="C00000"/>
                </a:solidFill>
              </a:rPr>
              <a:t>) та </a:t>
            </a:r>
            <a:r>
              <a:rPr lang="ru-RU" sz="2000" b="1" dirty="0" err="1">
                <a:solidFill>
                  <a:srgbClr val="C00000"/>
                </a:solidFill>
              </a:rPr>
              <a:t>запропонувати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застосування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цих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ресурсів</a:t>
            </a:r>
            <a:r>
              <a:rPr lang="ru-RU" sz="2000" b="1" dirty="0">
                <a:solidFill>
                  <a:srgbClr val="C00000"/>
                </a:solidFill>
              </a:rPr>
              <a:t> у </a:t>
            </a:r>
            <a:r>
              <a:rPr lang="ru-RU" sz="2000" b="1" dirty="0" err="1">
                <a:solidFill>
                  <a:srgbClr val="C00000"/>
                </a:solidFill>
              </a:rPr>
              <a:t>вигляді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відкритих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освітніх</a:t>
            </a:r>
            <a:r>
              <a:rPr lang="ru-RU" sz="2000" b="1" dirty="0">
                <a:solidFill>
                  <a:srgbClr val="C00000"/>
                </a:solidFill>
              </a:rPr>
              <a:t> практик, </a:t>
            </a:r>
            <a:r>
              <a:rPr lang="ru-RU" sz="2000" b="1" dirty="0" err="1">
                <a:solidFill>
                  <a:srgbClr val="C00000"/>
                </a:solidFill>
              </a:rPr>
              <a:t>відкритих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курсів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err="1">
                <a:solidFill>
                  <a:srgbClr val="C00000"/>
                </a:solidFill>
              </a:rPr>
              <a:t>відкритого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викладання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тощо</a:t>
            </a:r>
            <a:r>
              <a:rPr lang="en-US" sz="2000" b="1" dirty="0"/>
              <a:t>. </a:t>
            </a:r>
            <a:r>
              <a:rPr lang="en-US" sz="2000" dirty="0" smtClean="0"/>
              <a:t>(OpenScience.eu</a:t>
            </a:r>
            <a:r>
              <a:rPr lang="en-US" sz="2000" dirty="0"/>
              <a:t>, n. d. Where is Open Science in Horizon Europe</a:t>
            </a:r>
            <a:r>
              <a:rPr lang="en-US" sz="2000" dirty="0" smtClean="0"/>
              <a:t>?)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94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European Open Science </a:t>
            </a:r>
            <a:r>
              <a:rPr lang="en-US" sz="2800" b="1" dirty="0" smtClean="0">
                <a:solidFill>
                  <a:srgbClr val="002060"/>
                </a:solidFill>
              </a:rPr>
              <a:t>Cloud</a:t>
            </a:r>
            <a:r>
              <a:rPr lang="uk-UA" sz="2800" b="1" dirty="0" smtClean="0">
                <a:solidFill>
                  <a:srgbClr val="002060"/>
                </a:solidFill>
              </a:rPr>
              <a:t> (</a:t>
            </a:r>
            <a:r>
              <a:rPr lang="en-US" sz="2800" b="1" dirty="0" smtClean="0">
                <a:solidFill>
                  <a:srgbClr val="002060"/>
                </a:solidFill>
              </a:rPr>
              <a:t>EOSC</a:t>
            </a:r>
            <a:r>
              <a:rPr lang="uk-UA" sz="2800" b="1" dirty="0" smtClean="0">
                <a:solidFill>
                  <a:srgbClr val="002060"/>
                </a:solidFill>
              </a:rPr>
              <a:t>)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048672"/>
          </a:xfrm>
        </p:spPr>
        <p:txBody>
          <a:bodyPr>
            <a:normAutofit/>
          </a:bodyPr>
          <a:lstStyle/>
          <a:p>
            <a:r>
              <a:rPr lang="ru-RU" sz="2000" dirty="0" err="1"/>
              <a:t>Бачення</a:t>
            </a:r>
            <a:r>
              <a:rPr lang="ru-RU" sz="2000" dirty="0"/>
              <a:t> EOSC </a:t>
            </a:r>
            <a:r>
              <a:rPr lang="ru-RU" sz="2000" dirty="0" err="1"/>
              <a:t>полягає</a:t>
            </a:r>
            <a:r>
              <a:rPr lang="ru-RU" sz="2000" dirty="0"/>
              <a:t> в тому,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запровадити</a:t>
            </a:r>
            <a:r>
              <a:rPr lang="ru-RU" sz="2000" dirty="0"/>
              <a:t> в </a:t>
            </a:r>
            <a:r>
              <a:rPr lang="ru-RU" sz="2000" dirty="0" err="1"/>
              <a:t>Європі</a:t>
            </a:r>
            <a:r>
              <a:rPr lang="ru-RU" sz="2000" dirty="0"/>
              <a:t> систему </a:t>
            </a:r>
            <a:r>
              <a:rPr lang="ru-RU" sz="2000" dirty="0" err="1"/>
              <a:t>пошуку</a:t>
            </a:r>
            <a:r>
              <a:rPr lang="ru-RU" sz="2000" dirty="0"/>
              <a:t> та доступу до </a:t>
            </a:r>
            <a:r>
              <a:rPr lang="ru-RU" sz="2000" dirty="0" err="1"/>
              <a:t>даних</a:t>
            </a:r>
            <a:r>
              <a:rPr lang="ru-RU" sz="2000" dirty="0"/>
              <a:t> і </a:t>
            </a:r>
            <a:r>
              <a:rPr lang="ru-RU" sz="2000" dirty="0" err="1"/>
              <a:t>послуг</a:t>
            </a:r>
            <a:r>
              <a:rPr lang="ru-RU" sz="2000" dirty="0"/>
              <a:t> для </a:t>
            </a:r>
            <a:r>
              <a:rPr lang="ru-RU" sz="2000" dirty="0" err="1"/>
              <a:t>досліджень</a:t>
            </a:r>
            <a:r>
              <a:rPr lang="ru-RU" sz="2000" dirty="0"/>
              <a:t> та </a:t>
            </a:r>
            <a:r>
              <a:rPr lang="ru-RU" sz="2000" dirty="0" err="1"/>
              <a:t>інновацій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допоможе</a:t>
            </a:r>
            <a:r>
              <a:rPr lang="ru-RU" sz="2000" dirty="0"/>
              <a:t> </a:t>
            </a:r>
            <a:r>
              <a:rPr lang="ru-RU" sz="2000" dirty="0" err="1"/>
              <a:t>дослідникам</a:t>
            </a:r>
            <a:r>
              <a:rPr lang="ru-RU" sz="2000" dirty="0"/>
              <a:t> </a:t>
            </a:r>
            <a:r>
              <a:rPr lang="ru-RU" sz="2000" dirty="0" err="1"/>
              <a:t>зберігати</a:t>
            </a:r>
            <a:r>
              <a:rPr lang="ru-RU" sz="2000" dirty="0"/>
              <a:t>, </a:t>
            </a:r>
            <a:r>
              <a:rPr lang="ru-RU" sz="2000" dirty="0" err="1"/>
              <a:t>обмінюватися</a:t>
            </a:r>
            <a:r>
              <a:rPr lang="ru-RU" sz="2000" dirty="0"/>
              <a:t>, </a:t>
            </a:r>
            <a:r>
              <a:rPr lang="ru-RU" sz="2000" dirty="0" err="1"/>
              <a:t>обробляти</a:t>
            </a:r>
            <a:r>
              <a:rPr lang="ru-RU" sz="2000" dirty="0"/>
              <a:t>, </a:t>
            </a:r>
            <a:r>
              <a:rPr lang="ru-RU" sz="2000" dirty="0" err="1"/>
              <a:t>аналізувати</a:t>
            </a:r>
            <a:r>
              <a:rPr lang="ru-RU" sz="2000" dirty="0"/>
              <a:t> та повторно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FAIR у межах </a:t>
            </a:r>
            <a:r>
              <a:rPr lang="ru-RU" sz="2000" dirty="0" err="1"/>
              <a:t>дисциплін</a:t>
            </a:r>
            <a:r>
              <a:rPr lang="ru-RU" sz="2000" dirty="0"/>
              <a:t> і за кордоном.</a:t>
            </a:r>
            <a:endParaRPr lang="ru-RU" sz="2000" dirty="0" smtClean="0"/>
          </a:p>
          <a:p>
            <a:r>
              <a:rPr lang="ru-RU" sz="2000" dirty="0" smtClean="0"/>
              <a:t>2020 р. - проект </a:t>
            </a:r>
            <a:r>
              <a:rPr lang="en-US" sz="2000" dirty="0"/>
              <a:t>EOSC Synergy, </a:t>
            </a:r>
            <a:r>
              <a:rPr lang="ru-RU" sz="2000" dirty="0"/>
              <a:t>представлений на </a:t>
            </a:r>
            <a:r>
              <a:rPr lang="ru-RU" sz="2000" dirty="0" err="1"/>
              <a:t>Конференції</a:t>
            </a:r>
            <a:r>
              <a:rPr lang="ru-RU" sz="2000" dirty="0"/>
              <a:t> </a:t>
            </a:r>
            <a:r>
              <a:rPr lang="ru-RU" sz="2000" dirty="0" err="1"/>
              <a:t>відкритої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(</a:t>
            </a:r>
            <a:r>
              <a:rPr lang="en-US" sz="2000" dirty="0"/>
              <a:t>OER20), </a:t>
            </a:r>
            <a:r>
              <a:rPr lang="ru-RU" sz="2000" dirty="0" err="1"/>
              <a:t>окреслив</a:t>
            </a:r>
            <a:r>
              <a:rPr lang="ru-RU" sz="2000" dirty="0"/>
              <a:t> </a:t>
            </a:r>
            <a:r>
              <a:rPr lang="ru-RU" sz="2000" dirty="0" smtClean="0"/>
              <a:t>мету: </a:t>
            </a:r>
            <a:r>
              <a:rPr lang="ru-RU" sz="2000" b="1" dirty="0" err="1">
                <a:solidFill>
                  <a:srgbClr val="C00000"/>
                </a:solidFill>
              </a:rPr>
              <a:t>сприяти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розвитку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сталої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інфраструктури</a:t>
            </a:r>
            <a:r>
              <a:rPr lang="ru-RU" sz="2000" b="1" dirty="0">
                <a:solidFill>
                  <a:srgbClr val="C00000"/>
                </a:solidFill>
              </a:rPr>
              <a:t> для </a:t>
            </a:r>
            <a:r>
              <a:rPr lang="ru-RU" sz="2000" b="1" dirty="0" err="1">
                <a:solidFill>
                  <a:srgbClr val="C00000"/>
                </a:solidFill>
              </a:rPr>
              <a:t>відкритого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навчання</a:t>
            </a:r>
            <a:r>
              <a:rPr lang="ru-RU" sz="2000" b="1" dirty="0">
                <a:solidFill>
                  <a:srgbClr val="C00000"/>
                </a:solidFill>
              </a:rPr>
              <a:t> в </a:t>
            </a:r>
            <a:r>
              <a:rPr lang="ru-RU" sz="2000" b="1" dirty="0" err="1">
                <a:solidFill>
                  <a:srgbClr val="C00000"/>
                </a:solidFill>
              </a:rPr>
              <a:t>Європейській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хмарі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відкритої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науки </a:t>
            </a:r>
            <a:r>
              <a:rPr lang="ru-RU" sz="2000" dirty="0" smtClean="0"/>
              <a:t>(</a:t>
            </a:r>
            <a:r>
              <a:rPr lang="en-US" sz="2000" dirty="0"/>
              <a:t>European Open Science </a:t>
            </a:r>
            <a:r>
              <a:rPr lang="en-US" sz="2000" dirty="0" smtClean="0"/>
              <a:t>Cloud</a:t>
            </a:r>
            <a:r>
              <a:rPr lang="uk-UA" sz="2000" dirty="0" smtClean="0"/>
              <a:t>)</a:t>
            </a:r>
            <a:r>
              <a:rPr lang="ru-RU" sz="2000" dirty="0" smtClean="0"/>
              <a:t>. </a:t>
            </a:r>
          </a:p>
          <a:p>
            <a:r>
              <a:rPr lang="uk-UA" sz="2000" dirty="0" smtClean="0"/>
              <a:t>2024 р., 10 жовтня </a:t>
            </a:r>
            <a:r>
              <a:rPr lang="uk-UA" sz="2000" dirty="0"/>
              <a:t>- Європейська комісія організувала технічний запуск </a:t>
            </a:r>
            <a:r>
              <a:rPr lang="en-US" sz="2000" dirty="0"/>
              <a:t>EOSC EU </a:t>
            </a:r>
            <a:r>
              <a:rPr lang="en-US" sz="2000" dirty="0" smtClean="0"/>
              <a:t>Node</a:t>
            </a:r>
            <a:r>
              <a:rPr lang="uk-UA" sz="2000" dirty="0" smtClean="0"/>
              <a:t> </a:t>
            </a:r>
            <a:r>
              <a:rPr lang="uk-UA" sz="2000" dirty="0"/>
              <a:t>(Вузол ЄС</a:t>
            </a:r>
            <a:r>
              <a:rPr lang="uk-UA" sz="2000" dirty="0" smtClean="0"/>
              <a:t>)</a:t>
            </a:r>
            <a:r>
              <a:rPr lang="en-US" sz="2000" dirty="0" smtClean="0"/>
              <a:t> </a:t>
            </a:r>
            <a:r>
              <a:rPr lang="uk-UA" sz="2000" dirty="0"/>
              <a:t>у </a:t>
            </a:r>
            <a:r>
              <a:rPr lang="uk-UA" sz="2000" dirty="0" smtClean="0"/>
              <a:t>Брюсселі. (</a:t>
            </a:r>
            <a:r>
              <a:rPr lang="en-US" sz="2000" i="1" dirty="0"/>
              <a:t>EOSC. Technical launch of the </a:t>
            </a:r>
            <a:r>
              <a:rPr lang="en-US" sz="2000" i="1" dirty="0" smtClean="0"/>
              <a:t>EOSC</a:t>
            </a:r>
            <a:r>
              <a:rPr lang="uk-UA" sz="2000" i="1" dirty="0" smtClean="0"/>
              <a:t>…, 2024</a:t>
            </a:r>
            <a:r>
              <a:rPr lang="uk-UA" sz="2000" dirty="0" smtClean="0"/>
              <a:t>)</a:t>
            </a:r>
            <a:endParaRPr lang="uk-UA" sz="2000" dirty="0"/>
          </a:p>
        </p:txBody>
      </p:sp>
      <p:pic>
        <p:nvPicPr>
          <p:cNvPr id="1026" name="Picture 2" descr="W:\Доповіді\ДНТБ\2024\Скрин_Євр. хмара відкр. нау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21088"/>
            <a:ext cx="88392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2057</Words>
  <Application>Microsoft Office PowerPoint</Application>
  <PresentationFormat>Экран (4:3)</PresentationFormat>
  <Paragraphs>129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Презентация</vt:lpstr>
      <vt:lpstr>Синергія відкритої науки та відкритої освіти в практиках університетських бібліотек [Synergy  of  open  science  and  open education  in  the practices  of  university  libraries]  III International Conference "OPEN SCIENCE AND INNOVATION IN UKRAINE 2024"  (24-25.10.2024 р.) Kyiv, Ukraine - Hanover, Germany </vt:lpstr>
      <vt:lpstr>G20 agree on open innovation strategy and recommendations for diversity, equity, inclusion, and accessibility in science, technology and innovation  (Brazil, on September 18-19, 2024)  </vt:lpstr>
      <vt:lpstr>Рекомендації G20 щодо інклюзії, різноманітності та боротьби з нерівністю в науці, технологіях та інноваціях </vt:lpstr>
      <vt:lpstr>Необхідність перевизначення «нормального» в академічному середовищі, тим більше – в кризовий час, є не лише моральним обов’язком, але також має значення з точки зору практичності та прогресу. На часі – нова парадигм відкритості, прозорості й співпраці</vt:lpstr>
      <vt:lpstr>КЛЮЧОВІ  ПОНЯТТЯ </vt:lpstr>
      <vt:lpstr>СКЛАДНИКИ ВІДКРИТОЇ НАУКИ</vt:lpstr>
      <vt:lpstr>Втілення філософії відкритої науки в освітньому контексті – це відкрита освіта</vt:lpstr>
      <vt:lpstr>Програма «Horizon Europe» підкреслює важливість практик відкритої науки і відкритої освіти </vt:lpstr>
      <vt:lpstr>European Open Science Cloud (EOSC) </vt:lpstr>
      <vt:lpstr> UNESCO Recommendation on Open Educational Resources https://tinyurl.com/openedrec   </vt:lpstr>
      <vt:lpstr>Політика відкритої науки Сумського державного університету  (12.02. 2024 р.) </vt:lpstr>
      <vt:lpstr>Презентация PowerPoint</vt:lpstr>
      <vt:lpstr>Бібліотеки університетів Європи у відкритій науці та відкритій освіті</vt:lpstr>
      <vt:lpstr>МОН. Візія майбутнього освіти і науки України</vt:lpstr>
      <vt:lpstr>Сучасний стан впровадження відкритої науки в Українському державному університеті науки і технологій (УДУНТ)</vt:lpstr>
      <vt:lpstr>Продовження Сучасний стан впровадження відкритої науки в Українському державному університеті науки і технологій (УДУНТ)</vt:lpstr>
      <vt:lpstr>Ландшафт відкритості знань у фокусі наукової бібліотеки УДУНТ (з 2009 р.)</vt:lpstr>
      <vt:lpstr>Open Educational Resources Search Index (OERSI) +  Common Repository of the University of Science and Technologies (CRUST)</vt:lpstr>
      <vt:lpstr>Міжнародне визнання адвокаційної роботи з OER наукової бібліотеки УДУНТ </vt:lpstr>
      <vt:lpstr>ВИСНОВКИ</vt:lpstr>
      <vt:lpstr>Список використаних джерел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забезпечення науковою бібліотекою перевірки бакалаврських робіт на плагіат  31.05.2022 р.</dc:title>
  <dc:creator>татьяна колесникова</dc:creator>
  <cp:lastModifiedBy>User</cp:lastModifiedBy>
  <cp:revision>192</cp:revision>
  <dcterms:created xsi:type="dcterms:W3CDTF">2022-05-30T16:47:15Z</dcterms:created>
  <dcterms:modified xsi:type="dcterms:W3CDTF">2024-10-23T14:12:03Z</dcterms:modified>
</cp:coreProperties>
</file>