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1" r:id="rId5"/>
    <p:sldId id="268" r:id="rId6"/>
    <p:sldId id="269" r:id="rId7"/>
    <p:sldId id="263" r:id="rId8"/>
    <p:sldId id="265" r:id="rId9"/>
    <p:sldId id="264" r:id="rId10"/>
    <p:sldId id="270" r:id="rId11"/>
    <p:sldId id="272" r:id="rId12"/>
    <p:sldId id="266" r:id="rId13"/>
  </p:sldIdLst>
  <p:sldSz cx="18288000" cy="10287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5030500000200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6B66D98-15DC-4828-B883-5D912ED7B752}">
          <p14:sldIdLst>
            <p14:sldId id="256"/>
            <p14:sldId id="260"/>
            <p14:sldId id="259"/>
            <p14:sldId id="261"/>
            <p14:sldId id="268"/>
            <p14:sldId id="269"/>
            <p14:sldId id="263"/>
            <p14:sldId id="265"/>
            <p14:sldId id="264"/>
            <p14:sldId id="270"/>
            <p14:sldId id="27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760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jhbmvmsVNKNPwQVf6QsE4wn0G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380" autoAdjust="0"/>
  </p:normalViewPr>
  <p:slideViewPr>
    <p:cSldViewPr snapToGrid="0">
      <p:cViewPr varScale="1">
        <p:scale>
          <a:sx n="43" d="100"/>
          <a:sy n="43" d="100"/>
        </p:scale>
        <p:origin x="2346" y="66"/>
      </p:cViewPr>
      <p:guideLst>
        <p:guide orient="horz" pos="2160"/>
        <p:guide pos="2880"/>
        <p:guide orient="horz"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17" name="Google Shape;117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6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70" name="Google Shape;70;p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49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/>
          </a:p>
        </p:txBody>
      </p:sp>
      <p:sp>
        <p:nvSpPr>
          <p:cNvPr id="79" name="Google Shape;79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70" name="Google Shape;70;p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dirty="0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28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dirty="0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98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07" name="Google Shape;107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dirty="0"/>
          </a:p>
        </p:txBody>
      </p:sp>
      <p:sp>
        <p:nvSpPr>
          <p:cNvPr id="125" name="Google Shape;125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17" name="Google Shape;117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36" y="260202"/>
            <a:ext cx="1584694" cy="195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6944916" y="9473828"/>
            <a:ext cx="1097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/>
        </p:nvSpPr>
        <p:spPr>
          <a:xfrm>
            <a:off x="861474" y="4560263"/>
            <a:ext cx="9259988" cy="295465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Advancing </a:t>
            </a:r>
            <a:r>
              <a:rPr lang="en-US" sz="4800" b="1" i="0" u="none" strike="noStrike" cap="none" dirty="0" err="1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4800" b="1" i="0" u="none" strike="noStrike" cap="none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 principles in assessment of R&amp;D projects submitted to the NRFU calls for proposals</a:t>
            </a:r>
            <a:endParaRPr sz="9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861474" y="8195102"/>
            <a:ext cx="1118626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Olga </a:t>
            </a:r>
            <a:r>
              <a:rPr lang="en-US" sz="2400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POLOTSKA</a:t>
            </a:r>
            <a:endParaRPr lang="uk-UA" sz="2400" dirty="0">
              <a:solidFill>
                <a:srgbClr val="004C5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Executive Director of the National Research Foundation of Ukraine </a:t>
            </a:r>
            <a:endParaRPr sz="2400" dirty="0">
              <a:solidFill>
                <a:srgbClr val="004C53"/>
              </a:solidFill>
            </a:endParaRPr>
          </a:p>
        </p:txBody>
      </p:sp>
      <p:pic>
        <p:nvPicPr>
          <p:cNvPr id="3" name="Рисунок 2" descr="Зображення, що містить знімок екрана, Графіка, графічний дизайн, Шрифт&#10;&#10;Автоматично згенерований опис">
            <a:extLst>
              <a:ext uri="{FF2B5EF4-FFF2-40B4-BE49-F238E27FC236}">
                <a16:creationId xmlns:a16="http://schemas.microsoft.com/office/drawing/2014/main" id="{DD385B74-5CBD-FE9E-6C7F-07A315A61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7" y="454100"/>
            <a:ext cx="3521123" cy="1773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EE381-F4A8-2A26-4F84-7907D9829D36}"/>
              </a:ext>
            </a:extLst>
          </p:cNvPr>
          <p:cNvSpPr txBox="1"/>
          <p:nvPr/>
        </p:nvSpPr>
        <p:spPr>
          <a:xfrm>
            <a:off x="861474" y="2679750"/>
            <a:ext cx="1086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ІІІ International Conference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"Open Science and Innovation in Ukraine 2024"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#OSICU2024</a:t>
            </a:r>
            <a:endParaRPr lang="uk-UA" sz="24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/>
        </p:nvSpPr>
        <p:spPr>
          <a:xfrm>
            <a:off x="1070053" y="8250344"/>
            <a:ext cx="8365410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10</a:t>
            </a:r>
            <a:endParaRPr sz="8000" b="1" i="0" u="none" strike="noStrike" cap="none" dirty="0">
              <a:solidFill>
                <a:srgbClr val="004C5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7" descr="Відкрита наука для української системи вищої осві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220" y="2432955"/>
            <a:ext cx="6472813" cy="271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2671187" y="528330"/>
            <a:ext cx="1512698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Work package WP4</a:t>
            </a:r>
            <a:r>
              <a:rPr lang="en-US" sz="5400" b="1" dirty="0">
                <a:solidFill>
                  <a:srgbClr val="00206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: 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Prioritizing OS at the National level</a:t>
            </a:r>
            <a:endParaRPr sz="5400" dirty="0">
              <a:latin typeface="Fira Sans" panose="020B05030500000200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uk-UA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1;p7">
            <a:extLst>
              <a:ext uri="{FF2B5EF4-FFF2-40B4-BE49-F238E27FC236}">
                <a16:creationId xmlns:a16="http://schemas.microsoft.com/office/drawing/2014/main" id="{F0CA153B-99FF-2CA6-5518-17CAA4DB56EF}"/>
              </a:ext>
            </a:extLst>
          </p:cNvPr>
          <p:cNvSpPr txBox="1"/>
          <p:nvPr/>
        </p:nvSpPr>
        <p:spPr>
          <a:xfrm>
            <a:off x="2671187" y="4648946"/>
            <a:ext cx="14546760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</a:t>
            </a:r>
            <a:r>
              <a:rPr lang="en-US" sz="4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bjectives: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uk-UA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r>
              <a:rPr lang="en-US" sz="3200" b="0" i="0" u="none" strike="noStrike" cap="none" dirty="0" err="1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Сo</a:t>
            </a: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-creating recommendations for the implementation of </a:t>
            </a:r>
            <a:r>
              <a:rPr lang="en-US" sz="3200" b="0" i="0" u="none" strike="noStrike" cap="none" dirty="0" err="1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 principles in the policies and practices of evaluating projects by National funders.</a:t>
            </a: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Developing and deploying the open database of projects funded by the NRFU.</a:t>
            </a: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Co-creating recommendations on the state certification of HEIs based on OS principles.</a:t>
            </a: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endParaRPr lang="en-US" sz="2800" b="0" i="0" u="none" strike="noStrike" cap="none" dirty="0">
              <a:solidFill>
                <a:srgbClr val="0397C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B148B-578A-9D6F-0706-B0C081DE0B84}"/>
              </a:ext>
            </a:extLst>
          </p:cNvPr>
          <p:cNvSpPr txBox="1"/>
          <p:nvPr/>
        </p:nvSpPr>
        <p:spPr>
          <a:xfrm>
            <a:off x="2671187" y="256488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Lead Beneficiary: NRFU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6691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;p4">
            <a:extLst>
              <a:ext uri="{FF2B5EF4-FFF2-40B4-BE49-F238E27FC236}">
                <a16:creationId xmlns:a16="http://schemas.microsoft.com/office/drawing/2014/main" id="{1F19D97C-4EBE-5157-B930-EE3AF9622585}"/>
              </a:ext>
            </a:extLst>
          </p:cNvPr>
          <p:cNvSpPr/>
          <p:nvPr/>
        </p:nvSpPr>
        <p:spPr>
          <a:xfrm>
            <a:off x="2843593" y="6986334"/>
            <a:ext cx="10019537" cy="30720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 txBox="1"/>
          <p:nvPr/>
        </p:nvSpPr>
        <p:spPr>
          <a:xfrm>
            <a:off x="2843593" y="687433"/>
            <a:ext cx="10210603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Next steps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Developing the Regulations on the Assessment of Quality and Effectiveness of R&amp;D Project Results;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participation of the representatives of the Foundation in working groups on drafting legislation on the development of education and science;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dissemination of best practices by informing Ukrainian research community and national funders about the implementation of </a:t>
            </a:r>
            <a:r>
              <a:rPr lang="en-US" sz="3200" b="0" i="0" u="none" strike="noStrike" cap="none" dirty="0" err="1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32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 principles.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endParaRPr lang="en-US" sz="3400" b="0" i="0" u="none" strike="noStrike" cap="none" dirty="0">
              <a:solidFill>
                <a:srgbClr val="0397C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3">
            <a:alphaModFix/>
          </a:blip>
          <a:srcRect l="28830" r="44668"/>
          <a:stretch/>
        </p:blipFill>
        <p:spPr>
          <a:xfrm>
            <a:off x="13411200" y="-19052"/>
            <a:ext cx="4876800" cy="10306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21"/>
          <p:cNvCxnSpPr/>
          <p:nvPr/>
        </p:nvCxnSpPr>
        <p:spPr>
          <a:xfrm>
            <a:off x="2295525" y="382905"/>
            <a:ext cx="0" cy="9675495"/>
          </a:xfrm>
          <a:prstGeom prst="straightConnector1">
            <a:avLst/>
          </a:prstGeom>
          <a:noFill/>
          <a:ln w="38100" cap="flat" cmpd="sng">
            <a:solidFill>
              <a:srgbClr val="0DACC2">
                <a:alpha val="2941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1"/>
          <p:cNvSpPr txBox="1"/>
          <p:nvPr/>
        </p:nvSpPr>
        <p:spPr>
          <a:xfrm>
            <a:off x="1007708" y="8354253"/>
            <a:ext cx="1835886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11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C3DF7-3978-7381-0993-7599BB35182B}"/>
              </a:ext>
            </a:extLst>
          </p:cNvPr>
          <p:cNvSpPr txBox="1"/>
          <p:nvPr/>
        </p:nvSpPr>
        <p:spPr>
          <a:xfrm>
            <a:off x="3200597" y="7580735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The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Foundation’s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vision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is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to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ensure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diverse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contributions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to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research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through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the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formation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of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sustainable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,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efficient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,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and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effective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national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research</a:t>
            </a:r>
            <a:r>
              <a:rPr lang="uk-UA" sz="3200" dirty="0">
                <a:solidFill>
                  <a:srgbClr val="002060"/>
                </a:solidFill>
                <a:latin typeface="Fira Sans" panose="020B0503050000020004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Fira Sans" panose="020B0503050000020004" pitchFamily="34" charset="0"/>
              </a:rPr>
              <a:t>communities</a:t>
            </a:r>
            <a:r>
              <a:rPr lang="en-US" sz="3200" dirty="0">
                <a:solidFill>
                  <a:srgbClr val="002060"/>
                </a:solidFill>
                <a:latin typeface="Fira Sans" panose="020B0503050000020004" pitchFamily="34" charset="0"/>
              </a:rPr>
              <a:t>.</a:t>
            </a:r>
            <a:endParaRPr lang="uk-UA" sz="3200" dirty="0">
              <a:solidFill>
                <a:srgbClr val="00206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3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 flipH="1">
            <a:off x="5272312" y="0"/>
            <a:ext cx="13015688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454" y="5822657"/>
            <a:ext cx="3329812" cy="3343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6034396" y="5400003"/>
            <a:ext cx="5801904" cy="295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4B53"/>
                </a:solidFill>
                <a:latin typeface="Fira Sans"/>
                <a:ea typeface="Fira Sans"/>
                <a:cs typeface="Fira Sans"/>
                <a:sym typeface="Fira Sans"/>
              </a:rPr>
              <a:t>@UANRFU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4B53"/>
                </a:solidFill>
                <a:latin typeface="Fira Sans"/>
                <a:ea typeface="Fira Sans"/>
                <a:cs typeface="Fira Sans"/>
                <a:sym typeface="Fira Sans"/>
              </a:rPr>
              <a:t>@NRFUkraine</a:t>
            </a:r>
            <a:endParaRPr sz="2800" b="1" i="0" u="none" strike="noStrike" cap="none" dirty="0">
              <a:solidFill>
                <a:srgbClr val="004B5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4B53"/>
                </a:solidFill>
                <a:latin typeface="Fira Sans"/>
                <a:ea typeface="Fira Sans"/>
                <a:cs typeface="Fira Sans"/>
                <a:sym typeface="Fira Sans"/>
              </a:rPr>
              <a:t>nrfu.org.ua</a:t>
            </a:r>
            <a:endParaRPr sz="1600" b="1" i="0" u="none" strike="noStrike" cap="none" dirty="0">
              <a:solidFill>
                <a:srgbClr val="004B5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4B53"/>
                </a:solidFill>
                <a:latin typeface="Fira Sans"/>
                <a:ea typeface="Fira Sans"/>
                <a:cs typeface="Fira Sans"/>
                <a:sym typeface="Fira Sans"/>
              </a:rPr>
              <a:t>@PolotskaOO@nrfu.org.ua</a:t>
            </a:r>
            <a:endParaRPr sz="2800" b="1" i="0" u="none" strike="noStrike" cap="none" dirty="0">
              <a:solidFill>
                <a:srgbClr val="004B5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672" y="5794324"/>
            <a:ext cx="463364" cy="46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1672" y="6428144"/>
            <a:ext cx="463364" cy="46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1672" y="7061966"/>
            <a:ext cx="463364" cy="46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1672" y="7695788"/>
            <a:ext cx="463364" cy="46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 descr="C:\Users\ops17\OneDrive\Desktop\NRFU\дизайнер\logo_eng_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6494" y="1235901"/>
            <a:ext cx="5165916" cy="260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/>
        </p:nvSpPr>
        <p:spPr>
          <a:xfrm>
            <a:off x="4572000" y="4834592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>
            <a:off x="2455269" y="1205345"/>
            <a:ext cx="9244893" cy="36160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2798168" y="1422955"/>
            <a:ext cx="8559093" cy="71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he National Research Foundation of Ukraine (NRFU)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is a special instrument for the implementation of state policy. The Foundation funds the activities aimed at the all-rounded development of Ukrainian research as a major factor in the economic growth of the state. </a:t>
            </a:r>
            <a:endParaRPr sz="2800" b="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One of the main goals of the Foundation is the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development of the national research area and its integration into the global research area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. To achieve these goals, the Foundation cooperates with foreign research networks and environments, joins international initiatives, and exchanges best practices with foreign partners, including those related to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Open Science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</a:p>
        </p:txBody>
      </p:sp>
      <p:sp>
        <p:nvSpPr>
          <p:cNvPr id="83" name="Google Shape;83;p3"/>
          <p:cNvSpPr txBox="1"/>
          <p:nvPr/>
        </p:nvSpPr>
        <p:spPr>
          <a:xfrm>
            <a:off x="1007708" y="8354253"/>
            <a:ext cx="1499517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2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 descr="A person holding a tabl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2447" r="47115"/>
          <a:stretch/>
        </p:blipFill>
        <p:spPr>
          <a:xfrm>
            <a:off x="12157365" y="0"/>
            <a:ext cx="6130636" cy="1030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/>
        </p:nvSpPr>
        <p:spPr>
          <a:xfrm>
            <a:off x="2843596" y="1521613"/>
            <a:ext cx="10210603" cy="683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benefits of Open Science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for the NRFU: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4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improving the reliability and reproducibility of research results;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4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increasing the level of academic integrity;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4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increasing the impact of research on the development of science and society as a whole;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✔"/>
            </a:pPr>
            <a:r>
              <a:rPr lang="en-US" sz="3400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p</a:t>
            </a:r>
            <a:r>
              <a:rPr lang="en-US" sz="34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romoting national reform in the field of Open </a:t>
            </a:r>
            <a:r>
              <a:rPr lang="en-US" sz="3400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r>
              <a:rPr lang="en-US" sz="34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cience to modernize the research system in Ukraine and its European integration.</a:t>
            </a:r>
            <a:endParaRPr sz="3400" b="0" i="0" u="none" strike="noStrike" cap="none" dirty="0">
              <a:solidFill>
                <a:srgbClr val="0397C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3">
            <a:alphaModFix/>
          </a:blip>
          <a:srcRect l="28830" r="44668"/>
          <a:stretch/>
        </p:blipFill>
        <p:spPr>
          <a:xfrm>
            <a:off x="13411200" y="-19052"/>
            <a:ext cx="4876800" cy="10306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21"/>
          <p:cNvCxnSpPr/>
          <p:nvPr/>
        </p:nvCxnSpPr>
        <p:spPr>
          <a:xfrm>
            <a:off x="2295525" y="382905"/>
            <a:ext cx="0" cy="9675495"/>
          </a:xfrm>
          <a:prstGeom prst="straightConnector1">
            <a:avLst/>
          </a:prstGeom>
          <a:noFill/>
          <a:ln w="38100" cap="flat" cmpd="sng">
            <a:solidFill>
              <a:srgbClr val="0DACC2">
                <a:alpha val="2941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1"/>
          <p:cNvSpPr txBox="1"/>
          <p:nvPr/>
        </p:nvSpPr>
        <p:spPr>
          <a:xfrm>
            <a:off x="1007708" y="8354253"/>
            <a:ext cx="930815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3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2090599" y="1270766"/>
            <a:ext cx="9324544" cy="30720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2374116" y="1674025"/>
            <a:ext cx="875750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In 2022, the NRFU signed the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Agreement on Reforming Research Assessment </a:t>
            </a:r>
            <a:r>
              <a:rPr lang="en-US" sz="36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and became a member of the coalition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36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sz="360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algn="just"/>
            <a:endParaRPr lang="en-US" sz="3200" b="1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algn="just"/>
            <a:endParaRPr lang="en-US" sz="3200" b="1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algn="just"/>
            <a:endParaRPr lang="en-US" sz="3200" b="1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007708" y="8354253"/>
            <a:ext cx="821092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4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4" descr="More than 500 signatories to the Agreement on Research Assessment - CoA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94692" y="1916621"/>
            <a:ext cx="6047509" cy="210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 descr="Угода про реформування оцінювання наукових досліджен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92195" y="4644737"/>
            <a:ext cx="6395805" cy="42049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1;p4">
            <a:extLst>
              <a:ext uri="{FF2B5EF4-FFF2-40B4-BE49-F238E27FC236}">
                <a16:creationId xmlns:a16="http://schemas.microsoft.com/office/drawing/2014/main" id="{E9C83AF0-7323-C640-574A-98BDB67B832C}"/>
              </a:ext>
            </a:extLst>
          </p:cNvPr>
          <p:cNvSpPr txBox="1"/>
          <p:nvPr/>
        </p:nvSpPr>
        <p:spPr>
          <a:xfrm>
            <a:off x="2375551" y="4644737"/>
            <a:ext cx="8492746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process of drafting the Agreement was initiated in January 2022. More than 350 </a:t>
            </a:r>
            <a:r>
              <a:rPr lang="en-US" sz="2800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organisations</a:t>
            </a: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from over 40 countries were involved. </a:t>
            </a:r>
            <a:r>
              <a:rPr lang="en-US" sz="2800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Organisations</a:t>
            </a: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involved included public and private research funders, universities, research </a:t>
            </a:r>
            <a:r>
              <a:rPr lang="en-US" sz="2800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centres</a:t>
            </a: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, institutes and infrastructures, associations and alliances thereof, national and regional authorities, accreditation and evaluation agencies, learned societies and associations of researchers, and other relevant </a:t>
            </a:r>
            <a:r>
              <a:rPr lang="en-US" sz="2800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organisations</a:t>
            </a: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, representing a broad diversity of views and perspectives.</a:t>
            </a:r>
            <a:endParaRPr lang="uk-UA" sz="2800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2654883" y="1022375"/>
            <a:ext cx="1381990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Key obligations of the Agreement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and principles of the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endParaRPr sz="4400" b="1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1007708" y="8354253"/>
            <a:ext cx="8365410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5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749FA2-8CDD-3D73-B487-AEEF13750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86" y="110069"/>
            <a:ext cx="15619133" cy="45365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A6F95C-1180-2D62-6659-575BF0BFF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69"/>
          <a:stretch/>
        </p:blipFill>
        <p:spPr>
          <a:xfrm>
            <a:off x="2799301" y="4929669"/>
            <a:ext cx="7627452" cy="4802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987919-2472-54A5-81C1-8431B035F3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03"/>
          <a:stretch/>
        </p:blipFill>
        <p:spPr>
          <a:xfrm>
            <a:off x="10818639" y="4822551"/>
            <a:ext cx="7133459" cy="50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461198-C9FE-00D5-8753-82DFD1EF6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" r="-28"/>
          <a:stretch/>
        </p:blipFill>
        <p:spPr>
          <a:xfrm>
            <a:off x="7221895" y="2388637"/>
            <a:ext cx="10360227" cy="7322197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375551" y="4017008"/>
            <a:ext cx="429959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On July 11, 2024, </a:t>
            </a: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Scientific Council of the National Research Foundation of Ukraine approved the </a:t>
            </a:r>
            <a:r>
              <a:rPr lang="en-US" sz="2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Action Plan Supporting </a:t>
            </a:r>
            <a:r>
              <a:rPr lang="en-US" sz="2800" b="1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2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for 2024-2029. </a:t>
            </a:r>
            <a:endParaRPr lang="uk-UA" sz="2800" b="1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algn="just"/>
            <a:endParaRPr lang="uk-UA" sz="2800" b="1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This plan is published on the international platform of the </a:t>
            </a:r>
            <a:r>
              <a:rPr lang="en-US" sz="2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European Commission</a:t>
            </a:r>
            <a:r>
              <a:rPr lang="uk-UA" sz="2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lang="uk-UA" sz="2800" b="1" dirty="0"/>
          </a:p>
        </p:txBody>
      </p:sp>
      <p:sp>
        <p:nvSpPr>
          <p:cNvPr id="92" name="Google Shape;92;p4"/>
          <p:cNvSpPr txBox="1"/>
          <p:nvPr/>
        </p:nvSpPr>
        <p:spPr>
          <a:xfrm>
            <a:off x="1007708" y="8354253"/>
            <a:ext cx="821092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6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 descr="Изображение выглядит как шаблон, График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B78B76A-C721-F344-FF26-8A4CACBB7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638" y="7152426"/>
            <a:ext cx="2403654" cy="2403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80CDF-9A12-DB08-6906-20E90D6478FB}"/>
              </a:ext>
            </a:extLst>
          </p:cNvPr>
          <p:cNvSpPr txBox="1"/>
          <p:nvPr/>
        </p:nvSpPr>
        <p:spPr>
          <a:xfrm>
            <a:off x="2620473" y="576166"/>
            <a:ext cx="13457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NRFU Action Plan Supporting </a:t>
            </a:r>
            <a:r>
              <a:rPr lang="en-US" sz="5400" b="1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54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for 2024-2029</a:t>
            </a:r>
            <a:endParaRPr lang="uk-UA" sz="2800" b="1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152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Science Europe: Text and Data Mining and the Need for a Scienc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2127" y="170449"/>
            <a:ext cx="401955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 descr="Dot Wave Vector Art HD Images | Free Download On Pngtree"/>
          <p:cNvPicPr preferRelativeResize="0"/>
          <p:nvPr/>
        </p:nvPicPr>
        <p:blipFill rotWithShape="1">
          <a:blip r:embed="rId4">
            <a:alphaModFix/>
          </a:blip>
          <a:srcRect l="22577"/>
          <a:stretch/>
        </p:blipFill>
        <p:spPr>
          <a:xfrm rot="-5400000">
            <a:off x="8544024" y="-1489127"/>
            <a:ext cx="10277657" cy="13274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2743200" y="951380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007708" y="8354253"/>
            <a:ext cx="8365410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sym typeface="Fira Sans"/>
              </a:rPr>
              <a:t>7</a:t>
            </a:r>
            <a:endParaRPr dirty="0"/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2463806" y="963653"/>
            <a:ext cx="8757509" cy="85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Advancing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principles in the NRFU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Olga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Polotska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is the Co-Chair of the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National Chapter </a:t>
            </a:r>
            <a:r>
              <a:rPr lang="en-US" sz="2400" b="1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of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Ukraine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;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representatives of the NRFU are members of the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4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Working Group </a:t>
            </a:r>
            <a:r>
              <a:rPr lang="en-US" sz="24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‘Improving practices in the assessment of research proposals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’;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he NRFU representatives are members of </a:t>
            </a:r>
            <a:r>
              <a:rPr lang="en-US" sz="24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Working Groups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of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Science Europe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: ‘SE Working Group on Science Communication', ‘SE Working Group on Open Science’;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joins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international communities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, actively participates in international and national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events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and activities dedicated to Open Science; 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stable contacts with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European experts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in Open Science have been established;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is a member of the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Open4UA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Project Consortium and the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MES Working Group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on developing a methodology of assessing the effectiveness of scientific and technical activities of research institutions and higher education institutions.</a:t>
            </a:r>
            <a:endParaRPr sz="3600" b="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/>
        </p:nvSpPr>
        <p:spPr>
          <a:xfrm>
            <a:off x="2941633" y="730679"/>
            <a:ext cx="963874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Advancing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principles in the NRFU</a:t>
            </a:r>
          </a:p>
        </p:txBody>
      </p:sp>
      <p:sp>
        <p:nvSpPr>
          <p:cNvPr id="128" name="Google Shape;128;p8"/>
          <p:cNvSpPr txBox="1"/>
          <p:nvPr/>
        </p:nvSpPr>
        <p:spPr>
          <a:xfrm>
            <a:off x="2867891" y="2787511"/>
            <a:ext cx="8901323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Since 2022, the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terms and conditions of calls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launched and administered by the NRFU have been formulated in accordance with the Agreement on Reforming Research Assessment (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CoARA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). 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uses an analog of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Narrative CV 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questionnairies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for the PIs and project implementers).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publishes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all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research reports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of its grantees openly.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supports publications in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open-access journals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at the expense </a:t>
            </a: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its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grants.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provides for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involvement 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of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 students and technical staff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in projects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NRFU promotes the use of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Centers for Collective Use of Scientific Equipment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br>
              <a:rPr lang="en-US" sz="2800" b="0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sz="2800" b="0" i="0" u="none" strike="noStrike" cap="none" dirty="0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1007708" y="8354253"/>
            <a:ext cx="1529015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8</a:t>
            </a:r>
            <a:endParaRPr sz="8000" b="1" i="0" u="none" strike="noStrike" cap="none" dirty="0">
              <a:solidFill>
                <a:srgbClr val="004C5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8" descr="A dna helix in the ai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042" t="12876" r="20705" b="12918"/>
          <a:stretch/>
        </p:blipFill>
        <p:spPr>
          <a:xfrm>
            <a:off x="13391535" y="0"/>
            <a:ext cx="4949766" cy="1026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/>
        </p:nvSpPr>
        <p:spPr>
          <a:xfrm>
            <a:off x="1070053" y="8250344"/>
            <a:ext cx="8365410" cy="182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rgbClr val="004C53"/>
                </a:solidFill>
                <a:latin typeface="Fira Sans"/>
                <a:ea typeface="Fira Sans"/>
                <a:cs typeface="Fira Sans"/>
                <a:sym typeface="Fira Sans"/>
              </a:rPr>
              <a:t>9</a:t>
            </a:r>
            <a:endParaRPr sz="8000" b="1" i="0" u="none" strike="noStrike" cap="none" dirty="0">
              <a:solidFill>
                <a:srgbClr val="004C5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7" descr="Відкрита наука для української системи вищої осві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612" y="95207"/>
            <a:ext cx="9733151" cy="392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2615094" y="4019551"/>
            <a:ext cx="1512698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Open4UA project objectives: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uk-UA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fostering the National reform on Open Science for the higher education system </a:t>
            </a:r>
            <a:r>
              <a:rPr lang="en-US" sz="2800" b="0" i="0" u="none" strike="noStrike" cap="none" dirty="0" err="1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modernisation</a:t>
            </a:r>
            <a:r>
              <a:rPr lang="en-US" sz="28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 and EU integration by supporting legislation amendments based on the orchestrated National consensus;</a:t>
            </a: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introducing existing advanced approaches and creating state-of-the-art recommendations and mechanisms to reform research assessment to </a:t>
            </a:r>
            <a:r>
              <a:rPr lang="en-US" sz="2800" b="0" i="0" u="none" strike="noStrike" cap="none" dirty="0" err="1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prioritise</a:t>
            </a:r>
            <a:r>
              <a:rPr lang="en-US" sz="28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 Open Science at the National level during state certification of higher educational institutions and research projects evaluation;</a:t>
            </a:r>
          </a:p>
          <a:p>
            <a:pPr marL="457200" lvl="0" indent="-457200" algn="just">
              <a:spcBef>
                <a:spcPts val="1200"/>
              </a:spcBef>
              <a:buSzPts val="34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397C6"/>
                </a:solidFill>
                <a:latin typeface="Fira Sans"/>
                <a:ea typeface="Fira Sans"/>
                <a:cs typeface="Fira Sans"/>
                <a:sym typeface="Fira Sans"/>
              </a:rPr>
              <a:t>fostering the institutional reform on Open Science and advancing research assessment in higher educational institutions through developing and piloting related toolkits.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872</Words>
  <Application>Microsoft Office PowerPoint</Application>
  <PresentationFormat>Custom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Fira Sans</vt:lpstr>
      <vt:lpstr>Calibri</vt:lpstr>
      <vt:lpstr>Noto Sans Symbols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Софія В. Азовцева</dc:creator>
  <cp:lastModifiedBy>Полоцька Ольга Олександрівна</cp:lastModifiedBy>
  <cp:revision>21</cp:revision>
  <cp:lastPrinted>2024-10-15T11:42:51Z</cp:lastPrinted>
  <dcterms:created xsi:type="dcterms:W3CDTF">2006-08-16T00:00:00Z</dcterms:created>
  <dcterms:modified xsi:type="dcterms:W3CDTF">2024-10-15T17:47:21Z</dcterms:modified>
</cp:coreProperties>
</file>